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58" r:id="rId2"/>
    <p:sldMasterId id="2147483659" r:id="rId3"/>
  </p:sldMasterIdLst>
  <p:notesMasterIdLst>
    <p:notesMasterId r:id="rId48"/>
  </p:notesMasterIdLst>
  <p:handoutMasterIdLst>
    <p:handoutMasterId r:id="rId49"/>
  </p:handoutMasterIdLst>
  <p:sldIdLst>
    <p:sldId id="259" r:id="rId4"/>
    <p:sldId id="301" r:id="rId5"/>
    <p:sldId id="260" r:id="rId6"/>
    <p:sldId id="313" r:id="rId7"/>
    <p:sldId id="351" r:id="rId8"/>
    <p:sldId id="312" r:id="rId9"/>
    <p:sldId id="314" r:id="rId10"/>
    <p:sldId id="315" r:id="rId11"/>
    <p:sldId id="349" r:id="rId12"/>
    <p:sldId id="345" r:id="rId13"/>
    <p:sldId id="346" r:id="rId14"/>
    <p:sldId id="352" r:id="rId15"/>
    <p:sldId id="293" r:id="rId16"/>
    <p:sldId id="292" r:id="rId17"/>
    <p:sldId id="344" r:id="rId18"/>
    <p:sldId id="343" r:id="rId19"/>
    <p:sldId id="340" r:id="rId20"/>
    <p:sldId id="300" r:id="rId21"/>
    <p:sldId id="289" r:id="rId22"/>
    <p:sldId id="290" r:id="rId23"/>
    <p:sldId id="291" r:id="rId24"/>
    <p:sldId id="357" r:id="rId25"/>
    <p:sldId id="354" r:id="rId26"/>
    <p:sldId id="358" r:id="rId27"/>
    <p:sldId id="359" r:id="rId28"/>
    <p:sldId id="316" r:id="rId29"/>
    <p:sldId id="322" r:id="rId30"/>
    <p:sldId id="355" r:id="rId31"/>
    <p:sldId id="325" r:id="rId32"/>
    <p:sldId id="327" r:id="rId33"/>
    <p:sldId id="326" r:id="rId34"/>
    <p:sldId id="328" r:id="rId35"/>
    <p:sldId id="329" r:id="rId36"/>
    <p:sldId id="331" r:id="rId37"/>
    <p:sldId id="330" r:id="rId38"/>
    <p:sldId id="332" r:id="rId39"/>
    <p:sldId id="333" r:id="rId40"/>
    <p:sldId id="334" r:id="rId41"/>
    <p:sldId id="335" r:id="rId42"/>
    <p:sldId id="353" r:id="rId43"/>
    <p:sldId id="356" r:id="rId44"/>
    <p:sldId id="305" r:id="rId45"/>
    <p:sldId id="347" r:id="rId46"/>
    <p:sldId id="350" r:id="rId47"/>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9900"/>
    <a:srgbClr val="FF0000"/>
    <a:srgbClr val="CC0099"/>
    <a:srgbClr val="FA6238"/>
    <a:srgbClr val="751B03"/>
    <a:srgbClr val="402E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6574" autoAdjust="0"/>
  </p:normalViewPr>
  <p:slideViewPr>
    <p:cSldViewPr>
      <p:cViewPr>
        <p:scale>
          <a:sx n="75" d="100"/>
          <a:sy n="75"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0"/>
    </p:cViewPr>
  </p:sorterViewPr>
  <p:notesViewPr>
    <p:cSldViewPr>
      <p:cViewPr varScale="1">
        <p:scale>
          <a:sx n="57" d="100"/>
          <a:sy n="57" d="100"/>
        </p:scale>
        <p:origin x="-2520"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smtClean="0"/>
            </a:lvl1pPr>
          </a:lstStyle>
          <a:p>
            <a:pPr>
              <a:defRPr/>
            </a:pPr>
            <a:endParaRPr lang="en-US"/>
          </a:p>
        </p:txBody>
      </p:sp>
      <p:sp>
        <p:nvSpPr>
          <p:cNvPr id="6144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smtClean="0"/>
            </a:lvl1pPr>
          </a:lstStyle>
          <a:p>
            <a:pPr>
              <a:defRPr/>
            </a:pPr>
            <a:endParaRPr lang="en-US"/>
          </a:p>
        </p:txBody>
      </p:sp>
      <p:sp>
        <p:nvSpPr>
          <p:cNvPr id="6144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smtClean="0"/>
            </a:lvl1pPr>
          </a:lstStyle>
          <a:p>
            <a:pPr>
              <a:defRPr/>
            </a:pPr>
            <a:endParaRPr lang="en-US"/>
          </a:p>
        </p:txBody>
      </p:sp>
      <p:sp>
        <p:nvSpPr>
          <p:cNvPr id="6144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smtClean="0"/>
            </a:lvl1pPr>
          </a:lstStyle>
          <a:p>
            <a:pPr>
              <a:defRPr/>
            </a:pPr>
            <a:fld id="{1C4BE769-C374-410E-9BA2-BF757E7335F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smtClean="0"/>
            </a:lvl1pPr>
          </a:lstStyle>
          <a:p>
            <a:pPr>
              <a:defRPr/>
            </a:pPr>
            <a:endParaRPr lang="en-US"/>
          </a:p>
        </p:txBody>
      </p:sp>
      <p:sp>
        <p:nvSpPr>
          <p:cNvPr id="1433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smtClean="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smtClean="0"/>
            </a:lvl1pPr>
          </a:lstStyle>
          <a:p>
            <a:pPr>
              <a:defRPr/>
            </a:pPr>
            <a:endParaRPr lang="en-US"/>
          </a:p>
        </p:txBody>
      </p:sp>
      <p:sp>
        <p:nvSpPr>
          <p:cNvPr id="1434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smtClean="0"/>
            </a:lvl1pPr>
          </a:lstStyle>
          <a:p>
            <a:pPr>
              <a:defRPr/>
            </a:pPr>
            <a:fld id="{4AC8E636-4695-458C-8AF4-A138FD71691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2F1ADBD-8E9F-4105-A1B9-770693936C78}" type="slidenum">
              <a:rPr lang="en-US"/>
              <a:pPr/>
              <a:t>1</a:t>
            </a:fld>
            <a:endParaRPr lang="en-US"/>
          </a:p>
        </p:txBody>
      </p:sp>
      <p:sp>
        <p:nvSpPr>
          <p:cNvPr id="52227" name="Rectangle 2"/>
          <p:cNvSpPr>
            <a:spLocks noGrp="1" noRot="1" noChangeAspect="1" noChangeArrowheads="1" noTextEdit="1"/>
          </p:cNvSpPr>
          <p:nvPr>
            <p:ph type="sldImg"/>
          </p:nvPr>
        </p:nvSpPr>
        <p:spPr>
          <a:xfrm>
            <a:off x="1060450" y="688975"/>
            <a:ext cx="4684713" cy="3513138"/>
          </a:xfrm>
          <a:ln/>
        </p:spPr>
      </p:sp>
      <p:sp>
        <p:nvSpPr>
          <p:cNvPr id="52228" name="Rectangle 3"/>
          <p:cNvSpPr>
            <a:spLocks noGrp="1" noChangeArrowheads="1"/>
          </p:cNvSpPr>
          <p:nvPr>
            <p:ph type="body" idx="1"/>
          </p:nvPr>
        </p:nvSpPr>
        <p:spPr>
          <a:xfrm>
            <a:off x="896938" y="4430713"/>
            <a:ext cx="5013325" cy="4202112"/>
          </a:xfrm>
          <a:noFill/>
          <a:ln/>
        </p:spPr>
        <p:txBody>
          <a:bodyPr/>
          <a:lstStyle/>
          <a:p>
            <a:pPr marL="123825" indent="-123825" eaLnBrk="1" hangingPunct="1"/>
            <a:r>
              <a:rPr lang="en-US" smtClean="0"/>
              <a:t>Title Slide</a:t>
            </a:r>
          </a:p>
          <a:p>
            <a:pPr marL="123825" indent="-123825" eaLnBrk="1" hangingPunct="1"/>
            <a:r>
              <a:rPr lang="en-US" smtClean="0"/>
              <a:t>Title is 28 pt. Arial.</a:t>
            </a:r>
          </a:p>
          <a:p>
            <a:pPr marL="123825" indent="-123825" eaLnBrk="1" hangingPunct="1"/>
            <a:r>
              <a:rPr lang="en-US" smtClean="0"/>
              <a:t>Subtitle and speaker’s name are 18 pt. Arial.</a:t>
            </a:r>
          </a:p>
          <a:p>
            <a:pPr marL="123825" indent="-123825" eaLnBrk="1" hangingPunct="1"/>
            <a:r>
              <a:rPr lang="en-US" smtClean="0"/>
              <a:t>Photo may be customized for your purpose.</a:t>
            </a:r>
          </a:p>
          <a:p>
            <a:pPr marL="579438" lvl="1" indent="-122238" eaLnBrk="1" hangingPunct="1"/>
            <a:r>
              <a:rPr lang="en-US" smtClean="0"/>
              <a:t>Photos depict interesting points of view.</a:t>
            </a:r>
          </a:p>
          <a:p>
            <a:pPr marL="579438" lvl="1" indent="-122238" eaLnBrk="1" hangingPunct="1"/>
            <a:r>
              <a:rPr lang="en-US" smtClean="0"/>
              <a:t>Photo colors are desaturated for a subtle effect.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C703E20-20B0-475E-B2F4-CFEAE7C5C3B1}" type="slidenum">
              <a:rPr lang="en-US"/>
              <a:pPr/>
              <a:t>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8D77059-F702-4746-8467-12BE9F9ABC0B}" type="slidenum">
              <a:rPr lang="en-US"/>
              <a:pPr/>
              <a:t>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55BE563-D13B-40EE-90FB-C4562A98041E}" type="slidenum">
              <a:rPr lang="en-US"/>
              <a:pPr/>
              <a:t>19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buFontTx/>
              <a:buChar char="•"/>
            </a:pPr>
            <a:r>
              <a:rPr lang="en-US" smtClean="0"/>
              <a:t>9000:2000 Fundamentals and Vocabulary – Describes quality management system fundamentals and terminology</a:t>
            </a:r>
          </a:p>
          <a:p>
            <a:pPr eaLnBrk="1" hangingPunct="1">
              <a:buFontTx/>
              <a:buChar char="•"/>
            </a:pPr>
            <a:r>
              <a:rPr lang="en-US" smtClean="0"/>
              <a:t>9001:2000 Requirements - Defines the requirements for quality management systems and is used to demonstrate an organization’s capability to provide products that meet customer and applicable regulatory requirements</a:t>
            </a:r>
          </a:p>
          <a:p>
            <a:pPr eaLnBrk="1" hangingPunct="1">
              <a:buFontTx/>
              <a:buChar char="•"/>
            </a:pPr>
            <a:r>
              <a:rPr lang="en-US" smtClean="0"/>
              <a:t>9004:2000 Guidelines for performance improvement –Provides guidance on quality management systems and includes concepts for continual improvement processes that link to customer satisfaction.</a:t>
            </a:r>
          </a:p>
          <a:p>
            <a:pPr eaLnBrk="1" hangingPunct="1">
              <a:buFontTx/>
              <a:buChar char="•"/>
            </a:pPr>
            <a:r>
              <a:rPr lang="en-US" smtClean="0"/>
              <a:t>19011 Guidelines on quality and/or environmental management systems auditing.</a:t>
            </a:r>
          </a:p>
          <a:p>
            <a:pPr eaLnBrk="1" hangingPunct="1">
              <a:buFontTx/>
              <a:buChar char="•"/>
            </a:pPr>
            <a:r>
              <a:rPr lang="en-US" smtClean="0"/>
              <a:t>10012 Measurement control systems</a:t>
            </a:r>
          </a:p>
          <a:p>
            <a:pPr eaLnBrk="1" hangingPunct="1">
              <a:buFontTx/>
              <a:buChar cha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t> page  </a:t>
            </a:r>
            <a:fld id="{6AECC5CA-143F-4538-B09C-C1F7EEC4B81C}" type="slidenum">
              <a:rPr lang="en-US"/>
              <a:pPr>
                <a:defRPr/>
              </a:pPr>
              <a:t>‹#›</a:t>
            </a:fld>
            <a:r>
              <a:rPr lang="en-US"/>
              <a:t> • EDS Internal</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t> page  </a:t>
            </a:r>
            <a:fld id="{B0FD5686-6DB3-4E69-918B-E4050CCC69B0}" type="slidenum">
              <a:rPr lang="en-US"/>
              <a:pPr>
                <a:defRPr/>
              </a:pPr>
              <a:t>‹#›</a:t>
            </a:fld>
            <a:r>
              <a:rPr lang="en-US"/>
              <a:t> • EDS Internal</a:t>
            </a: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09538"/>
            <a:ext cx="2171700" cy="5453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9538"/>
            <a:ext cx="6362700" cy="5453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t> page  </a:t>
            </a:r>
            <a:fld id="{D10633A0-D661-4FB6-9A6D-B1472CADAB16}" type="slidenum">
              <a:rPr lang="en-US"/>
              <a:pPr>
                <a:defRPr/>
              </a:pPr>
              <a:t>‹#›</a:t>
            </a:fld>
            <a:r>
              <a:rPr lang="en-US"/>
              <a:t> • EDS Internal</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5900" y="1047750"/>
            <a:ext cx="4167188"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5488" y="1047750"/>
            <a:ext cx="4167187"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t> page  </a:t>
            </a:r>
            <a:fld id="{F184B50F-72E1-491B-9992-1991072CBA51}" type="slidenum">
              <a:rPr lang="en-US"/>
              <a:pPr>
                <a:defRPr/>
              </a:pPr>
              <a:t>‹#›</a:t>
            </a:fld>
            <a:r>
              <a:rPr lang="en-US"/>
              <a:t> • EDS Internal</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180975"/>
            <a:ext cx="2120900" cy="6038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900" y="180975"/>
            <a:ext cx="6213475" cy="6038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5105400" y="5638800"/>
            <a:ext cx="857250" cy="228600"/>
          </a:xfrm>
          <a:prstGeom prst="rect">
            <a:avLst/>
          </a:prstGeom>
          <a:noFill/>
          <a:ln w="9525">
            <a:noFill/>
            <a:miter lim="800000"/>
            <a:headEnd/>
            <a:tailEnd/>
          </a:ln>
          <a:effectLst/>
        </p:spPr>
        <p:txBody>
          <a:bodyPr wrap="none">
            <a:spAutoFit/>
          </a:bodyPr>
          <a:lstStyle/>
          <a:p>
            <a:pPr eaLnBrk="1" hangingPunct="1">
              <a:defRPr/>
            </a:pPr>
            <a:r>
              <a:rPr lang="en-US" sz="900">
                <a:solidFill>
                  <a:schemeClr val="bg1"/>
                </a:solidFill>
                <a:latin typeface="Trebuchet MS" pitchFamily="34" charset="0"/>
              </a:rPr>
              <a:t>11 April 2007</a:t>
            </a:r>
          </a:p>
        </p:txBody>
      </p:sp>
      <p:sp>
        <p:nvSpPr>
          <p:cNvPr id="177162" name="Rectangle 10"/>
          <p:cNvSpPr>
            <a:spLocks noGrp="1" noChangeArrowheads="1"/>
          </p:cNvSpPr>
          <p:nvPr>
            <p:ph type="ctrTitle"/>
          </p:nvPr>
        </p:nvSpPr>
        <p:spPr>
          <a:xfrm>
            <a:off x="4513263" y="2794000"/>
            <a:ext cx="4449762" cy="1701800"/>
          </a:xfrm>
        </p:spPr>
        <p:txBody>
          <a:bodyPr wrap="square" tIns="45720" rIns="91440" bIns="45720" anchor="b"/>
          <a:lstStyle>
            <a:lvl1pPr>
              <a:defRPr sz="2400"/>
            </a:lvl1pPr>
          </a:lstStyle>
          <a:p>
            <a:r>
              <a:rPr lang="en-US"/>
              <a:t>Click To Edit Master Title Style</a:t>
            </a:r>
          </a:p>
        </p:txBody>
      </p:sp>
      <p:sp>
        <p:nvSpPr>
          <p:cNvPr id="177163" name="Rectangle 11"/>
          <p:cNvSpPr>
            <a:spLocks noGrp="1" noChangeArrowheads="1"/>
          </p:cNvSpPr>
          <p:nvPr>
            <p:ph type="subTitle" idx="1"/>
          </p:nvPr>
        </p:nvSpPr>
        <p:spPr>
          <a:xfrm>
            <a:off x="4513263" y="4495800"/>
            <a:ext cx="4449762" cy="1085850"/>
          </a:xfrm>
        </p:spPr>
        <p:txBody>
          <a:bodyPr tIns="0" bIns="0"/>
          <a:lstStyle>
            <a:lvl1pPr>
              <a:buClrTx/>
              <a:defRPr sz="1800">
                <a:solidFill>
                  <a:schemeClr val="hlink"/>
                </a:solidFill>
              </a:defRPr>
            </a:lvl1pPr>
          </a:lstStyle>
          <a:p>
            <a:r>
              <a:rPr lang="en-US"/>
              <a:t>Click to edit master subtitle style</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5900" y="1047750"/>
            <a:ext cx="4167188"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5488" y="1047750"/>
            <a:ext cx="4167187"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a:t> page  </a:t>
            </a:r>
            <a:fld id="{BA9E08CA-5586-475C-8F4D-6F68DA837774}" type="slidenum">
              <a:rPr lang="en-US"/>
              <a:pPr>
                <a:defRPr/>
              </a:pPr>
              <a:t>‹#›</a:t>
            </a:fld>
            <a:r>
              <a:rPr lang="en-US"/>
              <a:t> • EDS Internal</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180975"/>
            <a:ext cx="2120900" cy="6038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900" y="180975"/>
            <a:ext cx="6213475" cy="6038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15900" y="180975"/>
            <a:ext cx="8486775" cy="603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5900" y="180975"/>
            <a:ext cx="84709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15900" y="1047750"/>
            <a:ext cx="8486775" cy="5172075"/>
          </a:xfrm>
        </p:spPr>
        <p:txBody>
          <a:bodyPr/>
          <a:lstStyle/>
          <a:p>
            <a:pPr lvl="0"/>
            <a:endParaRPr lang="en-US" noProof="0" smtClean="0"/>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15900" y="1047750"/>
            <a:ext cx="4167188" cy="517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5488" y="1047750"/>
            <a:ext cx="4167187" cy="517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t> page  </a:t>
            </a:r>
            <a:fld id="{DA0CB903-27B4-41A3-B794-8552A2E0225F}" type="slidenum">
              <a:rPr lang="en-US"/>
              <a:pPr>
                <a:defRPr/>
              </a:pPr>
              <a:t>‹#›</a:t>
            </a:fld>
            <a:r>
              <a:rPr lang="en-US"/>
              <a:t> • EDS Internal</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r>
              <a:rPr lang="en-US"/>
              <a:t> page  </a:t>
            </a:r>
            <a:fld id="{00A3BE10-28D8-4A1F-9741-8CE52500D45C}" type="slidenum">
              <a:rPr lang="en-US"/>
              <a:pPr>
                <a:defRPr/>
              </a:pPr>
              <a:t>‹#›</a:t>
            </a:fld>
            <a:r>
              <a:rPr lang="en-US"/>
              <a:t> • EDS Internal</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r>
              <a:rPr lang="en-US"/>
              <a:t> page  </a:t>
            </a:r>
            <a:fld id="{87640E8E-141A-47B3-8B26-49635DD8BBAB}" type="slidenum">
              <a:rPr lang="en-US"/>
              <a:pPr>
                <a:defRPr/>
              </a:pPr>
              <a:t>‹#›</a:t>
            </a:fld>
            <a:r>
              <a:rPr lang="en-US"/>
              <a:t> • EDS Internal</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r>
              <a:rPr lang="en-US"/>
              <a:t> page  </a:t>
            </a:r>
            <a:fld id="{99062180-BC26-47DB-90E8-B2343B4CA8B6}" type="slidenum">
              <a:rPr lang="en-US"/>
              <a:pPr>
                <a:defRPr/>
              </a:pPr>
              <a:t>‹#›</a:t>
            </a:fld>
            <a:r>
              <a:rPr lang="en-US"/>
              <a:t> • EDS Internal</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t> page  </a:t>
            </a:r>
            <a:fld id="{862EB6DF-F829-4BAB-94C0-355883DCC677}" type="slidenum">
              <a:rPr lang="en-US"/>
              <a:pPr>
                <a:defRPr/>
              </a:pPr>
              <a:t>‹#›</a:t>
            </a:fld>
            <a:r>
              <a:rPr lang="en-US"/>
              <a:t> • EDS Internal</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t> page  </a:t>
            </a:r>
            <a:fld id="{A973FFBB-FF17-4191-80F4-428ADEB460DA}" type="slidenum">
              <a:rPr lang="en-US"/>
              <a:pPr>
                <a:defRPr/>
              </a:pPr>
              <a:t>‹#›</a:t>
            </a:fld>
            <a:r>
              <a:rPr lang="en-US"/>
              <a:t> • EDS Internal</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EDS Logo"/>
          <p:cNvPicPr>
            <a:picLocks noChangeAspect="1" noChangeArrowheads="1"/>
          </p:cNvPicPr>
          <p:nvPr userDrawn="1"/>
        </p:nvPicPr>
        <p:blipFill>
          <a:blip r:embed="rId13" cstate="print"/>
          <a:srcRect/>
          <a:stretch>
            <a:fillRect/>
          </a:stretch>
        </p:blipFill>
        <p:spPr bwMode="auto">
          <a:xfrm>
            <a:off x="8278813" y="6350000"/>
            <a:ext cx="628650" cy="366713"/>
          </a:xfrm>
          <a:prstGeom prst="rect">
            <a:avLst/>
          </a:prstGeom>
          <a:noFill/>
          <a:ln w="9525">
            <a:noFill/>
            <a:miter lim="800000"/>
            <a:headEnd/>
            <a:tailEnd/>
          </a:ln>
        </p:spPr>
      </p:pic>
      <p:sp>
        <p:nvSpPr>
          <p:cNvPr id="111619" name="Rectangle 3"/>
          <p:cNvSpPr>
            <a:spLocks noChangeArrowheads="1"/>
          </p:cNvSpPr>
          <p:nvPr userDrawn="1"/>
        </p:nvSpPr>
        <p:spPr bwMode="auto">
          <a:xfrm>
            <a:off x="95250" y="6348413"/>
            <a:ext cx="4618038" cy="333375"/>
          </a:xfrm>
          <a:prstGeom prst="rect">
            <a:avLst/>
          </a:prstGeom>
          <a:solidFill>
            <a:srgbClr val="888600"/>
          </a:solidFill>
          <a:ln w="9525" algn="ctr">
            <a:noFill/>
            <a:miter lim="800000"/>
            <a:headEnd/>
            <a:tailEnd/>
          </a:ln>
          <a:effectLst/>
        </p:spPr>
        <p:txBody>
          <a:bodyPr wrap="none" anchor="ctr"/>
          <a:lstStyle/>
          <a:p>
            <a:pPr>
              <a:defRPr/>
            </a:pPr>
            <a:endParaRPr lang="en-US"/>
          </a:p>
        </p:txBody>
      </p:sp>
      <p:sp>
        <p:nvSpPr>
          <p:cNvPr id="111620" name="Rectangle 4"/>
          <p:cNvSpPr>
            <a:spLocks noChangeArrowheads="1"/>
          </p:cNvSpPr>
          <p:nvPr userDrawn="1"/>
        </p:nvSpPr>
        <p:spPr bwMode="auto">
          <a:xfrm>
            <a:off x="4762500" y="6348413"/>
            <a:ext cx="812800" cy="333375"/>
          </a:xfrm>
          <a:prstGeom prst="rect">
            <a:avLst/>
          </a:prstGeom>
          <a:solidFill>
            <a:srgbClr val="0F3A68"/>
          </a:solidFill>
          <a:ln w="9525" algn="ctr">
            <a:noFill/>
            <a:miter lim="800000"/>
            <a:headEnd/>
            <a:tailEnd/>
          </a:ln>
          <a:effectLst/>
        </p:spPr>
        <p:txBody>
          <a:bodyPr wrap="none" anchor="ctr"/>
          <a:lstStyle/>
          <a:p>
            <a:pPr>
              <a:defRPr/>
            </a:pPr>
            <a:endParaRPr lang="en-US"/>
          </a:p>
        </p:txBody>
      </p:sp>
      <p:sp>
        <p:nvSpPr>
          <p:cNvPr id="111621" name="Rectangle 5"/>
          <p:cNvSpPr>
            <a:spLocks noChangeArrowheads="1"/>
          </p:cNvSpPr>
          <p:nvPr userDrawn="1"/>
        </p:nvSpPr>
        <p:spPr bwMode="auto">
          <a:xfrm>
            <a:off x="5624513" y="6350000"/>
            <a:ext cx="98425" cy="328613"/>
          </a:xfrm>
          <a:prstGeom prst="rect">
            <a:avLst/>
          </a:prstGeom>
          <a:solidFill>
            <a:srgbClr val="888600">
              <a:alpha val="50000"/>
            </a:srgbClr>
          </a:solidFill>
          <a:ln w="9525" algn="ctr">
            <a:noFill/>
            <a:miter lim="800000"/>
            <a:headEnd/>
            <a:tailEnd/>
          </a:ln>
          <a:effectLst/>
        </p:spPr>
        <p:txBody>
          <a:bodyPr wrap="none" anchor="ctr"/>
          <a:lstStyle/>
          <a:p>
            <a:pPr>
              <a:defRPr/>
            </a:pPr>
            <a:endParaRPr lang="en-US"/>
          </a:p>
        </p:txBody>
      </p:sp>
      <p:sp>
        <p:nvSpPr>
          <p:cNvPr id="111622" name="Rectangle 6"/>
          <p:cNvSpPr>
            <a:spLocks noGrp="1" noChangeArrowheads="1"/>
          </p:cNvSpPr>
          <p:nvPr>
            <p:ph type="title"/>
          </p:nvPr>
        </p:nvSpPr>
        <p:spPr bwMode="auto">
          <a:xfrm>
            <a:off x="457200" y="109538"/>
            <a:ext cx="8686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457200" y="1752600"/>
            <a:ext cx="82296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4" name="Rectangle 8"/>
          <p:cNvSpPr>
            <a:spLocks noGrp="1" noChangeArrowheads="1"/>
          </p:cNvSpPr>
          <p:nvPr>
            <p:ph type="sldNum" sz="quarter" idx="4"/>
          </p:nvPr>
        </p:nvSpPr>
        <p:spPr bwMode="auto">
          <a:xfrm>
            <a:off x="5138738" y="6397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smtClean="0">
                <a:solidFill>
                  <a:srgbClr val="0F3A68"/>
                </a:solidFill>
                <a:latin typeface="+mj-lt"/>
              </a:defRPr>
            </a:lvl1pPr>
          </a:lstStyle>
          <a:p>
            <a:pPr>
              <a:defRPr/>
            </a:pPr>
            <a:r>
              <a:rPr lang="en-US"/>
              <a:t> page  </a:t>
            </a:r>
            <a:fld id="{D5DEB31A-A2E4-4F09-AE42-47765680B8A2}" type="slidenum">
              <a:rPr lang="en-US"/>
              <a:pPr>
                <a:defRPr/>
              </a:pPr>
              <a:t>‹#›</a:t>
            </a:fld>
            <a:r>
              <a:rPr lang="en-US"/>
              <a:t> • EDS Internal</a:t>
            </a:r>
          </a:p>
        </p:txBody>
      </p:sp>
      <p:sp>
        <p:nvSpPr>
          <p:cNvPr id="111625" name="Text Box 9"/>
          <p:cNvSpPr txBox="1">
            <a:spLocks noChangeArrowheads="1"/>
          </p:cNvSpPr>
          <p:nvPr userDrawn="1"/>
        </p:nvSpPr>
        <p:spPr bwMode="auto">
          <a:xfrm>
            <a:off x="131763" y="6400800"/>
            <a:ext cx="4559300" cy="228600"/>
          </a:xfrm>
          <a:prstGeom prst="rect">
            <a:avLst/>
          </a:prstGeom>
          <a:solidFill>
            <a:schemeClr val="hlink"/>
          </a:solidFill>
          <a:ln w="9525">
            <a:noFill/>
            <a:miter lim="800000"/>
            <a:headEnd/>
            <a:tailEnd/>
          </a:ln>
          <a:effectLst/>
        </p:spPr>
        <p:txBody>
          <a:bodyPr>
            <a:spAutoFit/>
          </a:bodyPr>
          <a:lstStyle/>
          <a:p>
            <a:pPr eaLnBrk="1" hangingPunct="1">
              <a:spcBef>
                <a:spcPct val="50000"/>
              </a:spcBef>
              <a:defRPr/>
            </a:pPr>
            <a:r>
              <a:rPr lang="en-US" sz="900">
                <a:solidFill>
                  <a:schemeClr val="bg1"/>
                </a:solidFill>
                <a:latin typeface="Trebuchet MS" pitchFamily="34" charset="0"/>
              </a:rPr>
              <a:t>CMM vs. ISO, Sarbanes Oxley</a:t>
            </a:r>
          </a:p>
        </p:txBody>
      </p:sp>
      <p:sp>
        <p:nvSpPr>
          <p:cNvPr id="111626" name="Text Box 10"/>
          <p:cNvSpPr txBox="1">
            <a:spLocks noChangeArrowheads="1"/>
          </p:cNvSpPr>
          <p:nvPr userDrawn="1"/>
        </p:nvSpPr>
        <p:spPr bwMode="auto">
          <a:xfrm>
            <a:off x="4741863" y="6402388"/>
            <a:ext cx="746125" cy="228600"/>
          </a:xfrm>
          <a:prstGeom prst="rect">
            <a:avLst/>
          </a:prstGeom>
          <a:noFill/>
          <a:ln w="9525">
            <a:noFill/>
            <a:miter lim="800000"/>
            <a:headEnd/>
            <a:tailEnd/>
          </a:ln>
          <a:effectLst/>
        </p:spPr>
        <p:txBody>
          <a:bodyPr wrap="none">
            <a:spAutoFit/>
          </a:bodyPr>
          <a:lstStyle/>
          <a:p>
            <a:pPr eaLnBrk="1" hangingPunct="1">
              <a:defRPr/>
            </a:pPr>
            <a:r>
              <a:rPr lang="en-US" sz="900">
                <a:solidFill>
                  <a:schemeClr val="bg1"/>
                </a:solidFill>
                <a:latin typeface="Trebuchet MS" pitchFamily="34" charset="0"/>
              </a:rPr>
              <a:t>9 Nov 2005</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transition>
  <p:txStyles>
    <p:titleStyle>
      <a:lvl1pPr algn="l" rtl="0" eaLnBrk="0" fontAlgn="base" hangingPunct="0">
        <a:spcBef>
          <a:spcPct val="0"/>
        </a:spcBef>
        <a:spcAft>
          <a:spcPct val="0"/>
        </a:spcAft>
        <a:defRPr sz="2600">
          <a:solidFill>
            <a:srgbClr val="0033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600">
          <a:solidFill>
            <a:srgbClr val="003366"/>
          </a:solidFill>
          <a:effectLst>
            <a:outerShdw blurRad="38100" dist="38100" dir="2700000" algn="tl">
              <a:srgbClr val="C0C0C0"/>
            </a:outerShdw>
          </a:effectLst>
          <a:latin typeface="Trebuchet MS" pitchFamily="34" charset="0"/>
          <a:cs typeface="Arial" charset="0"/>
        </a:defRPr>
      </a:lvl2pPr>
      <a:lvl3pPr algn="l" rtl="0" eaLnBrk="0" fontAlgn="base" hangingPunct="0">
        <a:spcBef>
          <a:spcPct val="0"/>
        </a:spcBef>
        <a:spcAft>
          <a:spcPct val="0"/>
        </a:spcAft>
        <a:defRPr sz="2600">
          <a:solidFill>
            <a:srgbClr val="003366"/>
          </a:solidFill>
          <a:effectLst>
            <a:outerShdw blurRad="38100" dist="38100" dir="2700000" algn="tl">
              <a:srgbClr val="C0C0C0"/>
            </a:outerShdw>
          </a:effectLst>
          <a:latin typeface="Trebuchet MS" pitchFamily="34" charset="0"/>
          <a:cs typeface="Arial" charset="0"/>
        </a:defRPr>
      </a:lvl3pPr>
      <a:lvl4pPr algn="l" rtl="0" eaLnBrk="0" fontAlgn="base" hangingPunct="0">
        <a:spcBef>
          <a:spcPct val="0"/>
        </a:spcBef>
        <a:spcAft>
          <a:spcPct val="0"/>
        </a:spcAft>
        <a:defRPr sz="2600">
          <a:solidFill>
            <a:srgbClr val="003366"/>
          </a:solidFill>
          <a:effectLst>
            <a:outerShdw blurRad="38100" dist="38100" dir="2700000" algn="tl">
              <a:srgbClr val="C0C0C0"/>
            </a:outerShdw>
          </a:effectLst>
          <a:latin typeface="Trebuchet MS" pitchFamily="34" charset="0"/>
          <a:cs typeface="Arial" charset="0"/>
        </a:defRPr>
      </a:lvl4pPr>
      <a:lvl5pPr algn="l" rtl="0" eaLnBrk="0" fontAlgn="base" hangingPunct="0">
        <a:spcBef>
          <a:spcPct val="0"/>
        </a:spcBef>
        <a:spcAft>
          <a:spcPct val="0"/>
        </a:spcAft>
        <a:defRPr sz="2600">
          <a:solidFill>
            <a:srgbClr val="003366"/>
          </a:solidFill>
          <a:effectLst>
            <a:outerShdw blurRad="38100" dist="38100" dir="2700000" algn="tl">
              <a:srgbClr val="C0C0C0"/>
            </a:outerShdw>
          </a:effectLst>
          <a:latin typeface="Trebuchet MS" pitchFamily="34" charset="0"/>
          <a:cs typeface="Arial" charset="0"/>
        </a:defRPr>
      </a:lvl5pPr>
      <a:lvl6pPr marL="457200" algn="l" rtl="0" fontAlgn="base">
        <a:spcBef>
          <a:spcPct val="0"/>
        </a:spcBef>
        <a:spcAft>
          <a:spcPct val="0"/>
        </a:spcAft>
        <a:defRPr sz="2600">
          <a:solidFill>
            <a:srgbClr val="003366"/>
          </a:solidFill>
          <a:effectLst>
            <a:outerShdw blurRad="38100" dist="38100" dir="2700000" algn="tl">
              <a:srgbClr val="C0C0C0"/>
            </a:outerShdw>
          </a:effectLst>
          <a:latin typeface="Trebuchet MS" pitchFamily="34" charset="0"/>
          <a:cs typeface="Arial" charset="0"/>
        </a:defRPr>
      </a:lvl6pPr>
      <a:lvl7pPr marL="914400" algn="l" rtl="0" fontAlgn="base">
        <a:spcBef>
          <a:spcPct val="0"/>
        </a:spcBef>
        <a:spcAft>
          <a:spcPct val="0"/>
        </a:spcAft>
        <a:defRPr sz="2600">
          <a:solidFill>
            <a:srgbClr val="003366"/>
          </a:solidFill>
          <a:effectLst>
            <a:outerShdw blurRad="38100" dist="38100" dir="2700000" algn="tl">
              <a:srgbClr val="C0C0C0"/>
            </a:outerShdw>
          </a:effectLst>
          <a:latin typeface="Trebuchet MS" pitchFamily="34" charset="0"/>
          <a:cs typeface="Arial" charset="0"/>
        </a:defRPr>
      </a:lvl7pPr>
      <a:lvl8pPr marL="1371600" algn="l" rtl="0" fontAlgn="base">
        <a:spcBef>
          <a:spcPct val="0"/>
        </a:spcBef>
        <a:spcAft>
          <a:spcPct val="0"/>
        </a:spcAft>
        <a:defRPr sz="2600">
          <a:solidFill>
            <a:srgbClr val="003366"/>
          </a:solidFill>
          <a:effectLst>
            <a:outerShdw blurRad="38100" dist="38100" dir="2700000" algn="tl">
              <a:srgbClr val="C0C0C0"/>
            </a:outerShdw>
          </a:effectLst>
          <a:latin typeface="Trebuchet MS" pitchFamily="34" charset="0"/>
          <a:cs typeface="Arial" charset="0"/>
        </a:defRPr>
      </a:lvl8pPr>
      <a:lvl9pPr marL="1828800" algn="l" rtl="0" fontAlgn="base">
        <a:spcBef>
          <a:spcPct val="0"/>
        </a:spcBef>
        <a:spcAft>
          <a:spcPct val="0"/>
        </a:spcAft>
        <a:defRPr sz="2600">
          <a:solidFill>
            <a:srgbClr val="003366"/>
          </a:solidFill>
          <a:effectLst>
            <a:outerShdw blurRad="38100" dist="38100" dir="2700000" algn="tl">
              <a:srgbClr val="C0C0C0"/>
            </a:outerShdw>
          </a:effectLst>
          <a:latin typeface="Trebuchet MS" pitchFamily="34" charset="0"/>
          <a:cs typeface="Arial" charset="0"/>
        </a:defRPr>
      </a:lvl9pPr>
    </p:titleStyle>
    <p:bodyStyle>
      <a:lvl1pPr marL="228600" indent="-228600" algn="l" rtl="0" eaLnBrk="0" fontAlgn="base" hangingPunct="0">
        <a:spcBef>
          <a:spcPct val="4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40000"/>
        </a:spcBef>
        <a:spcAft>
          <a:spcPct val="0"/>
        </a:spcAft>
        <a:buChar char="–"/>
        <a:defRPr sz="1400">
          <a:solidFill>
            <a:schemeClr val="tx1"/>
          </a:solidFill>
          <a:latin typeface="+mn-lt"/>
          <a:cs typeface="+mn-cs"/>
        </a:defRPr>
      </a:lvl2pPr>
      <a:lvl3pPr marL="1143000" indent="-228600" algn="l" rtl="0" eaLnBrk="0" fontAlgn="base" hangingPunct="0">
        <a:spcBef>
          <a:spcPct val="40000"/>
        </a:spcBef>
        <a:spcAft>
          <a:spcPct val="0"/>
        </a:spcAft>
        <a:buChar char="•"/>
        <a:defRPr sz="1400">
          <a:solidFill>
            <a:schemeClr val="tx1"/>
          </a:solidFill>
          <a:latin typeface="+mn-lt"/>
          <a:cs typeface="+mn-cs"/>
        </a:defRPr>
      </a:lvl3pPr>
      <a:lvl4pPr marL="1543050" indent="-228600" algn="l" rtl="0" eaLnBrk="0" fontAlgn="base" hangingPunct="0">
        <a:spcBef>
          <a:spcPct val="40000"/>
        </a:spcBef>
        <a:spcAft>
          <a:spcPct val="0"/>
        </a:spcAft>
        <a:buChar char="–"/>
        <a:defRPr sz="1400">
          <a:solidFill>
            <a:schemeClr val="tx1"/>
          </a:solidFill>
          <a:latin typeface="+mn-lt"/>
          <a:cs typeface="+mn-cs"/>
        </a:defRPr>
      </a:lvl4pPr>
      <a:lvl5pPr marL="1943100" indent="-228600" algn="l" rtl="0" eaLnBrk="0" fontAlgn="base" hangingPunct="0">
        <a:spcBef>
          <a:spcPct val="40000"/>
        </a:spcBef>
        <a:spcAft>
          <a:spcPct val="0"/>
        </a:spcAft>
        <a:buChar char="»"/>
        <a:defRPr sz="1400">
          <a:solidFill>
            <a:schemeClr val="tx1"/>
          </a:solidFill>
          <a:latin typeface="+mn-lt"/>
          <a:cs typeface="+mn-cs"/>
        </a:defRPr>
      </a:lvl5pPr>
      <a:lvl6pPr marL="2400300" indent="-228600" algn="l" rtl="0" fontAlgn="base">
        <a:spcBef>
          <a:spcPct val="40000"/>
        </a:spcBef>
        <a:spcAft>
          <a:spcPct val="0"/>
        </a:spcAft>
        <a:buChar char="»"/>
        <a:defRPr sz="1400">
          <a:solidFill>
            <a:schemeClr val="tx1"/>
          </a:solidFill>
          <a:latin typeface="+mn-lt"/>
          <a:cs typeface="+mn-cs"/>
        </a:defRPr>
      </a:lvl6pPr>
      <a:lvl7pPr marL="2857500" indent="-228600" algn="l" rtl="0" fontAlgn="base">
        <a:spcBef>
          <a:spcPct val="40000"/>
        </a:spcBef>
        <a:spcAft>
          <a:spcPct val="0"/>
        </a:spcAft>
        <a:buChar char="»"/>
        <a:defRPr sz="1400">
          <a:solidFill>
            <a:schemeClr val="tx1"/>
          </a:solidFill>
          <a:latin typeface="+mn-lt"/>
          <a:cs typeface="+mn-cs"/>
        </a:defRPr>
      </a:lvl7pPr>
      <a:lvl8pPr marL="3314700" indent="-228600" algn="l" rtl="0" fontAlgn="base">
        <a:spcBef>
          <a:spcPct val="40000"/>
        </a:spcBef>
        <a:spcAft>
          <a:spcPct val="0"/>
        </a:spcAft>
        <a:buChar char="»"/>
        <a:defRPr sz="1400">
          <a:solidFill>
            <a:schemeClr val="tx1"/>
          </a:solidFill>
          <a:latin typeface="+mn-lt"/>
          <a:cs typeface="+mn-cs"/>
        </a:defRPr>
      </a:lvl8pPr>
      <a:lvl9pPr marL="3771900" indent="-228600" algn="l" rtl="0" fontAlgn="base">
        <a:spcBef>
          <a:spcPct val="4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3"/>
          <p:cNvGrpSpPr>
            <a:grpSpLocks/>
          </p:cNvGrpSpPr>
          <p:nvPr/>
        </p:nvGrpSpPr>
        <p:grpSpPr bwMode="auto">
          <a:xfrm>
            <a:off x="4810125" y="6583363"/>
            <a:ext cx="249238" cy="103187"/>
            <a:chOff x="1856" y="4169"/>
            <a:chExt cx="99" cy="41"/>
          </a:xfrm>
        </p:grpSpPr>
        <p:sp>
          <p:nvSpPr>
            <p:cNvPr id="156676" name="AutoShape 4"/>
            <p:cNvSpPr>
              <a:spLocks noChangeArrowheads="1"/>
            </p:cNvSpPr>
            <p:nvPr userDrawn="1"/>
          </p:nvSpPr>
          <p:spPr bwMode="auto">
            <a:xfrm>
              <a:off x="1856" y="4169"/>
              <a:ext cx="27" cy="41"/>
            </a:xfrm>
            <a:prstGeom prst="parallelogram">
              <a:avLst>
                <a:gd name="adj" fmla="val 62500"/>
              </a:avLst>
            </a:prstGeom>
            <a:solidFill>
              <a:schemeClr val="accent1"/>
            </a:solidFill>
            <a:ln w="9525" algn="ctr">
              <a:noFill/>
              <a:miter lim="800000"/>
              <a:headEnd/>
              <a:tailEnd/>
            </a:ln>
            <a:effectLst/>
          </p:spPr>
          <p:txBody>
            <a:bodyPr wrap="none" lIns="0" anchor="ctr"/>
            <a:lstStyle/>
            <a:p>
              <a:pPr>
                <a:defRPr/>
              </a:pPr>
              <a:endParaRPr lang="en-US"/>
            </a:p>
          </p:txBody>
        </p:sp>
        <p:sp>
          <p:nvSpPr>
            <p:cNvPr id="156677" name="AutoShape 5"/>
            <p:cNvSpPr>
              <a:spLocks noChangeArrowheads="1"/>
            </p:cNvSpPr>
            <p:nvPr userDrawn="1"/>
          </p:nvSpPr>
          <p:spPr bwMode="auto">
            <a:xfrm>
              <a:off x="1892" y="4169"/>
              <a:ext cx="27" cy="41"/>
            </a:xfrm>
            <a:prstGeom prst="parallelogram">
              <a:avLst>
                <a:gd name="adj" fmla="val 62500"/>
              </a:avLst>
            </a:prstGeom>
            <a:solidFill>
              <a:schemeClr val="accent1"/>
            </a:solidFill>
            <a:ln w="9525" algn="ctr">
              <a:noFill/>
              <a:miter lim="800000"/>
              <a:headEnd/>
              <a:tailEnd/>
            </a:ln>
            <a:effectLst/>
          </p:spPr>
          <p:txBody>
            <a:bodyPr wrap="none" lIns="0" anchor="ctr"/>
            <a:lstStyle/>
            <a:p>
              <a:pPr>
                <a:defRPr/>
              </a:pPr>
              <a:endParaRPr lang="en-US"/>
            </a:p>
          </p:txBody>
        </p:sp>
        <p:sp>
          <p:nvSpPr>
            <p:cNvPr id="156678" name="AutoShape 6"/>
            <p:cNvSpPr>
              <a:spLocks noChangeArrowheads="1"/>
            </p:cNvSpPr>
            <p:nvPr userDrawn="1"/>
          </p:nvSpPr>
          <p:spPr bwMode="auto">
            <a:xfrm>
              <a:off x="1928" y="4169"/>
              <a:ext cx="27" cy="41"/>
            </a:xfrm>
            <a:prstGeom prst="parallelogram">
              <a:avLst>
                <a:gd name="adj" fmla="val 62500"/>
              </a:avLst>
            </a:prstGeom>
            <a:solidFill>
              <a:schemeClr val="accent1"/>
            </a:solidFill>
            <a:ln w="9525" algn="ctr">
              <a:noFill/>
              <a:miter lim="800000"/>
              <a:headEnd/>
              <a:tailEnd/>
            </a:ln>
            <a:effectLst/>
          </p:spPr>
          <p:txBody>
            <a:bodyPr wrap="none" lIns="0" anchor="ctr"/>
            <a:lstStyle/>
            <a:p>
              <a:pPr>
                <a:defRPr/>
              </a:pPr>
              <a:endParaRPr lang="en-US"/>
            </a:p>
          </p:txBody>
        </p:sp>
      </p:grpSp>
      <p:sp>
        <p:nvSpPr>
          <p:cNvPr id="2051" name="Rectangle 8"/>
          <p:cNvSpPr>
            <a:spLocks noGrp="1" noChangeArrowheads="1"/>
          </p:cNvSpPr>
          <p:nvPr>
            <p:ph type="body" idx="1"/>
          </p:nvPr>
        </p:nvSpPr>
        <p:spPr bwMode="auto">
          <a:xfrm>
            <a:off x="215900" y="1047750"/>
            <a:ext cx="8486775" cy="517207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9"/>
          <p:cNvSpPr>
            <a:spLocks noGrp="1" noChangeArrowheads="1"/>
          </p:cNvSpPr>
          <p:nvPr>
            <p:ph type="title"/>
          </p:nvPr>
        </p:nvSpPr>
        <p:spPr bwMode="auto">
          <a:xfrm>
            <a:off x="215900" y="180975"/>
            <a:ext cx="8470900" cy="685800"/>
          </a:xfrm>
          <a:prstGeom prst="rect">
            <a:avLst/>
          </a:prstGeom>
          <a:noFill/>
          <a:ln w="9525" algn="ctr">
            <a:noFill/>
            <a:miter lim="800000"/>
            <a:headEnd/>
            <a:tailEnd/>
          </a:ln>
        </p:spPr>
        <p:txBody>
          <a:bodyPr vert="horz" wrap="none" lIns="91440" tIns="0" rIns="0" bIns="0" numCol="1" anchor="ctr" anchorCtr="0" compatLnSpc="1">
            <a:prstTxWarp prst="textNoShape">
              <a:avLst/>
            </a:prstTxWarp>
          </a:bodyPr>
          <a:lstStyle/>
          <a:p>
            <a:pPr lvl="0"/>
            <a:r>
              <a:rPr lang="en-US" smtClean="0"/>
              <a:t>Click to edit / Master title style</a:t>
            </a:r>
          </a:p>
        </p:txBody>
      </p:sp>
      <p:sp>
        <p:nvSpPr>
          <p:cNvPr id="156682" name="Text Box 10"/>
          <p:cNvSpPr txBox="1">
            <a:spLocks noChangeArrowheads="1"/>
          </p:cNvSpPr>
          <p:nvPr/>
        </p:nvSpPr>
        <p:spPr bwMode="auto">
          <a:xfrm>
            <a:off x="180975" y="6381750"/>
            <a:ext cx="3060700" cy="419100"/>
          </a:xfrm>
          <a:prstGeom prst="rect">
            <a:avLst/>
          </a:prstGeom>
          <a:noFill/>
          <a:ln w="9525">
            <a:noFill/>
            <a:miter lim="800000"/>
            <a:headEnd/>
            <a:tailEnd/>
          </a:ln>
          <a:effectLst/>
        </p:spPr>
        <p:txBody>
          <a:bodyPr lIns="137160">
            <a:spAutoFit/>
          </a:bodyPr>
          <a:lstStyle/>
          <a:p>
            <a:pPr eaLnBrk="1" hangingPunct="1">
              <a:spcBef>
                <a:spcPct val="50000"/>
              </a:spcBef>
              <a:defRPr/>
            </a:pPr>
            <a:r>
              <a:rPr lang="en-US" sz="800"/>
              <a:t>CMM vs. ISO, Sarbanes Oxley</a:t>
            </a:r>
          </a:p>
          <a:p>
            <a:pPr eaLnBrk="1" hangingPunct="1">
              <a:spcBef>
                <a:spcPct val="50000"/>
              </a:spcBef>
              <a:defRPr/>
            </a:pPr>
            <a:endParaRPr lang="en-US" sz="900">
              <a:latin typeface="Verdana" pitchFamily="34" charset="0"/>
            </a:endParaRPr>
          </a:p>
        </p:txBody>
      </p:sp>
      <p:sp>
        <p:nvSpPr>
          <p:cNvPr id="156683" name="Line 11"/>
          <p:cNvSpPr>
            <a:spLocks noChangeShapeType="1"/>
          </p:cNvSpPr>
          <p:nvPr/>
        </p:nvSpPr>
        <p:spPr bwMode="auto">
          <a:xfrm>
            <a:off x="163513" y="6654800"/>
            <a:ext cx="4557712" cy="0"/>
          </a:xfrm>
          <a:prstGeom prst="line">
            <a:avLst/>
          </a:prstGeom>
          <a:noFill/>
          <a:ln w="63500">
            <a:solidFill>
              <a:schemeClr val="accent1"/>
            </a:solidFill>
            <a:round/>
            <a:headEnd/>
            <a:tailEnd/>
          </a:ln>
          <a:effectLst/>
        </p:spPr>
        <p:txBody>
          <a:bodyPr/>
          <a:lstStyle/>
          <a:p>
            <a:pPr>
              <a:defRPr/>
            </a:pPr>
            <a:endParaRPr lang="en-US"/>
          </a:p>
        </p:txBody>
      </p:sp>
      <p:sp>
        <p:nvSpPr>
          <p:cNvPr id="156684" name="Line 12"/>
          <p:cNvSpPr>
            <a:spLocks noChangeShapeType="1"/>
          </p:cNvSpPr>
          <p:nvPr/>
        </p:nvSpPr>
        <p:spPr bwMode="auto">
          <a:xfrm>
            <a:off x="193675" y="6397625"/>
            <a:ext cx="0" cy="287338"/>
          </a:xfrm>
          <a:prstGeom prst="line">
            <a:avLst/>
          </a:prstGeom>
          <a:noFill/>
          <a:ln w="63500">
            <a:solidFill>
              <a:schemeClr val="accent1"/>
            </a:solidFill>
            <a:round/>
            <a:headEnd/>
            <a:tailEnd/>
          </a:ln>
          <a:effectLst/>
        </p:spPr>
        <p:txBody>
          <a:bodyPr/>
          <a:lstStyle/>
          <a:p>
            <a:pPr>
              <a:defRPr/>
            </a:pPr>
            <a:endParaRPr lang="en-US"/>
          </a:p>
        </p:txBody>
      </p:sp>
      <p:sp>
        <p:nvSpPr>
          <p:cNvPr id="156685" name="Line 13"/>
          <p:cNvSpPr>
            <a:spLocks noChangeShapeType="1"/>
          </p:cNvSpPr>
          <p:nvPr/>
        </p:nvSpPr>
        <p:spPr bwMode="auto">
          <a:xfrm>
            <a:off x="182563" y="184150"/>
            <a:ext cx="0" cy="682625"/>
          </a:xfrm>
          <a:prstGeom prst="line">
            <a:avLst/>
          </a:prstGeom>
          <a:noFill/>
          <a:ln w="63500">
            <a:solidFill>
              <a:schemeClr val="accent1"/>
            </a:solidFill>
            <a:round/>
            <a:headEnd/>
            <a:tailEnd/>
          </a:ln>
          <a:effectLst/>
        </p:spPr>
        <p:txBody>
          <a:bodyPr/>
          <a:lstStyle/>
          <a:p>
            <a:pPr>
              <a:defRPr/>
            </a:pPr>
            <a:endParaRPr lang="en-US"/>
          </a:p>
        </p:txBody>
      </p:sp>
      <p:sp>
        <p:nvSpPr>
          <p:cNvPr id="156689" name="Rectangle 17"/>
          <p:cNvSpPr>
            <a:spLocks noChangeArrowheads="1"/>
          </p:cNvSpPr>
          <p:nvPr userDrawn="1"/>
        </p:nvSpPr>
        <p:spPr bwMode="auto">
          <a:xfrm>
            <a:off x="5334000" y="5334000"/>
            <a:ext cx="812800" cy="333375"/>
          </a:xfrm>
          <a:prstGeom prst="rect">
            <a:avLst/>
          </a:prstGeom>
          <a:solidFill>
            <a:srgbClr val="0F3A68"/>
          </a:solidFill>
          <a:ln w="9525" algn="ctr">
            <a:noFill/>
            <a:miter lim="800000"/>
            <a:headEnd/>
            <a:tailEnd/>
          </a:ln>
          <a:effectLst/>
        </p:spPr>
        <p:txBody>
          <a:bodyPr wrap="none" anchor="ctr"/>
          <a:lstStyle/>
          <a:p>
            <a:pPr>
              <a:defRPr/>
            </a:pPr>
            <a:endParaRPr lang="en-US"/>
          </a:p>
        </p:txBody>
      </p:sp>
      <p:sp>
        <p:nvSpPr>
          <p:cNvPr id="156690" name="Rectangle 18"/>
          <p:cNvSpPr>
            <a:spLocks noChangeArrowheads="1"/>
          </p:cNvSpPr>
          <p:nvPr userDrawn="1"/>
        </p:nvSpPr>
        <p:spPr bwMode="auto">
          <a:xfrm>
            <a:off x="5624513" y="6350000"/>
            <a:ext cx="98425" cy="328613"/>
          </a:xfrm>
          <a:prstGeom prst="rect">
            <a:avLst/>
          </a:prstGeom>
          <a:solidFill>
            <a:srgbClr val="888600">
              <a:alpha val="50000"/>
            </a:srgbClr>
          </a:solidFill>
          <a:ln w="9525" algn="ctr">
            <a:noFill/>
            <a:miter lim="800000"/>
            <a:headEnd/>
            <a:tailEnd/>
          </a:ln>
          <a:effectLst/>
        </p:spPr>
        <p:txBody>
          <a:bodyPr wrap="none" anchor="ctr"/>
          <a:lstStyle/>
          <a:p>
            <a:pPr>
              <a:defRPr/>
            </a:pPr>
            <a:endParaRPr lang="en-US"/>
          </a:p>
        </p:txBody>
      </p:sp>
      <p:sp>
        <p:nvSpPr>
          <p:cNvPr id="156691" name="Text Box 19"/>
          <p:cNvSpPr txBox="1">
            <a:spLocks noChangeArrowheads="1"/>
          </p:cNvSpPr>
          <p:nvPr userDrawn="1"/>
        </p:nvSpPr>
        <p:spPr bwMode="auto">
          <a:xfrm>
            <a:off x="152400" y="5410200"/>
            <a:ext cx="4559300" cy="228600"/>
          </a:xfrm>
          <a:prstGeom prst="rect">
            <a:avLst/>
          </a:prstGeom>
          <a:solidFill>
            <a:schemeClr val="hlink"/>
          </a:solidFill>
          <a:ln w="9525">
            <a:noFill/>
            <a:miter lim="800000"/>
            <a:headEnd/>
            <a:tailEnd/>
          </a:ln>
          <a:effectLst/>
        </p:spPr>
        <p:txBody>
          <a:bodyPr>
            <a:spAutoFit/>
          </a:bodyPr>
          <a:lstStyle/>
          <a:p>
            <a:pPr eaLnBrk="1" hangingPunct="1">
              <a:spcBef>
                <a:spcPct val="50000"/>
              </a:spcBef>
              <a:defRPr/>
            </a:pPr>
            <a:r>
              <a:rPr lang="en-US" sz="900">
                <a:solidFill>
                  <a:schemeClr val="bg1"/>
                </a:solidFill>
                <a:latin typeface="Trebuchet MS" pitchFamily="34" charset="0"/>
              </a:rPr>
              <a:t>CMM vs. ISO, Sarbanes Oxley</a:t>
            </a:r>
          </a:p>
        </p:txBody>
      </p:sp>
      <p:sp>
        <p:nvSpPr>
          <p:cNvPr id="156692" name="Text Box 20"/>
          <p:cNvSpPr txBox="1">
            <a:spLocks noChangeArrowheads="1"/>
          </p:cNvSpPr>
          <p:nvPr userDrawn="1"/>
        </p:nvSpPr>
        <p:spPr bwMode="auto">
          <a:xfrm>
            <a:off x="5105400" y="5638800"/>
            <a:ext cx="857250" cy="228600"/>
          </a:xfrm>
          <a:prstGeom prst="rect">
            <a:avLst/>
          </a:prstGeom>
          <a:noFill/>
          <a:ln w="9525">
            <a:noFill/>
            <a:miter lim="800000"/>
            <a:headEnd/>
            <a:tailEnd/>
          </a:ln>
          <a:effectLst/>
        </p:spPr>
        <p:txBody>
          <a:bodyPr wrap="none">
            <a:spAutoFit/>
          </a:bodyPr>
          <a:lstStyle/>
          <a:p>
            <a:pPr eaLnBrk="1" hangingPunct="1">
              <a:defRPr/>
            </a:pPr>
            <a:r>
              <a:rPr lang="en-US" sz="900">
                <a:solidFill>
                  <a:schemeClr val="bg1"/>
                </a:solidFill>
                <a:latin typeface="Trebuchet MS" pitchFamily="34" charset="0"/>
              </a:rPr>
              <a:t>11 April 2007</a:t>
            </a:r>
          </a:p>
        </p:txBody>
      </p:sp>
      <p:pic>
        <p:nvPicPr>
          <p:cNvPr id="2061" name="Picture 2" descr="D:\___H-Pmerge\Final logo lockup\EDS-HP_lockup-rgb.png"/>
          <p:cNvPicPr>
            <a:picLocks noChangeAspect="1" noChangeArrowheads="1"/>
          </p:cNvPicPr>
          <p:nvPr userDrawn="1"/>
        </p:nvPicPr>
        <p:blipFill>
          <a:blip r:embed="rId13" cstate="print"/>
          <a:srcRect/>
          <a:stretch>
            <a:fillRect/>
          </a:stretch>
        </p:blipFill>
        <p:spPr bwMode="auto">
          <a:xfrm>
            <a:off x="7620000" y="6172200"/>
            <a:ext cx="1143000"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wipe dir="r"/>
  </p:transition>
  <p:timing>
    <p:tnLst>
      <p:par>
        <p:cTn id="1" dur="indefinite" restart="never" nodeType="tmRoot"/>
      </p:par>
    </p:tnLst>
  </p:timing>
  <p:txStyles>
    <p:titleStyle>
      <a:lvl1pPr algn="l" rtl="0" eaLnBrk="0" fontAlgn="base" hangingPunct="0">
        <a:lnSpc>
          <a:spcPct val="95000"/>
        </a:lnSpc>
        <a:spcBef>
          <a:spcPct val="0"/>
        </a:spcBef>
        <a:spcAft>
          <a:spcPct val="0"/>
        </a:spcAft>
        <a:defRPr sz="2800">
          <a:solidFill>
            <a:schemeClr val="tx2"/>
          </a:solidFill>
          <a:latin typeface="+mj-lt"/>
          <a:ea typeface="+mj-ea"/>
          <a:cs typeface="+mj-cs"/>
        </a:defRPr>
      </a:lvl1pPr>
      <a:lvl2pPr algn="l" rtl="0" eaLnBrk="0" fontAlgn="base" hangingPunct="0">
        <a:lnSpc>
          <a:spcPct val="95000"/>
        </a:lnSpc>
        <a:spcBef>
          <a:spcPct val="0"/>
        </a:spcBef>
        <a:spcAft>
          <a:spcPct val="0"/>
        </a:spcAft>
        <a:defRPr sz="2800">
          <a:solidFill>
            <a:schemeClr val="tx2"/>
          </a:solidFill>
          <a:latin typeface="Verdana" pitchFamily="34" charset="0"/>
          <a:ea typeface="MS PGothic" pitchFamily="34" charset="-128"/>
          <a:cs typeface="Arial" charset="0"/>
        </a:defRPr>
      </a:lvl2pPr>
      <a:lvl3pPr algn="l" rtl="0" eaLnBrk="0" fontAlgn="base" hangingPunct="0">
        <a:lnSpc>
          <a:spcPct val="95000"/>
        </a:lnSpc>
        <a:spcBef>
          <a:spcPct val="0"/>
        </a:spcBef>
        <a:spcAft>
          <a:spcPct val="0"/>
        </a:spcAft>
        <a:defRPr sz="2800">
          <a:solidFill>
            <a:schemeClr val="tx2"/>
          </a:solidFill>
          <a:latin typeface="Verdana" pitchFamily="34" charset="0"/>
          <a:ea typeface="MS PGothic" pitchFamily="34" charset="-128"/>
          <a:cs typeface="Arial" charset="0"/>
        </a:defRPr>
      </a:lvl3pPr>
      <a:lvl4pPr algn="l" rtl="0" eaLnBrk="0" fontAlgn="base" hangingPunct="0">
        <a:lnSpc>
          <a:spcPct val="95000"/>
        </a:lnSpc>
        <a:spcBef>
          <a:spcPct val="0"/>
        </a:spcBef>
        <a:spcAft>
          <a:spcPct val="0"/>
        </a:spcAft>
        <a:defRPr sz="2800">
          <a:solidFill>
            <a:schemeClr val="tx2"/>
          </a:solidFill>
          <a:latin typeface="Verdana" pitchFamily="34" charset="0"/>
          <a:ea typeface="MS PGothic" pitchFamily="34" charset="-128"/>
          <a:cs typeface="Arial" charset="0"/>
        </a:defRPr>
      </a:lvl4pPr>
      <a:lvl5pPr algn="l" rtl="0" eaLnBrk="0" fontAlgn="base" hangingPunct="0">
        <a:lnSpc>
          <a:spcPct val="95000"/>
        </a:lnSpc>
        <a:spcBef>
          <a:spcPct val="0"/>
        </a:spcBef>
        <a:spcAft>
          <a:spcPct val="0"/>
        </a:spcAft>
        <a:defRPr sz="2800">
          <a:solidFill>
            <a:schemeClr val="tx2"/>
          </a:solidFill>
          <a:latin typeface="Verdana" pitchFamily="34" charset="0"/>
          <a:ea typeface="MS PGothic" pitchFamily="34" charset="-128"/>
          <a:cs typeface="Arial" charset="0"/>
        </a:defRPr>
      </a:lvl5pPr>
      <a:lvl6pPr marL="457200" algn="l" rtl="0" fontAlgn="base">
        <a:lnSpc>
          <a:spcPct val="95000"/>
        </a:lnSpc>
        <a:spcBef>
          <a:spcPct val="0"/>
        </a:spcBef>
        <a:spcAft>
          <a:spcPct val="0"/>
        </a:spcAft>
        <a:defRPr sz="2800">
          <a:solidFill>
            <a:schemeClr val="tx2"/>
          </a:solidFill>
          <a:latin typeface="Verdana" pitchFamily="34" charset="0"/>
          <a:ea typeface="MS PGothic" pitchFamily="34" charset="-128"/>
          <a:cs typeface="Arial" charset="0"/>
        </a:defRPr>
      </a:lvl6pPr>
      <a:lvl7pPr marL="914400" algn="l" rtl="0" fontAlgn="base">
        <a:lnSpc>
          <a:spcPct val="95000"/>
        </a:lnSpc>
        <a:spcBef>
          <a:spcPct val="0"/>
        </a:spcBef>
        <a:spcAft>
          <a:spcPct val="0"/>
        </a:spcAft>
        <a:defRPr sz="2800">
          <a:solidFill>
            <a:schemeClr val="tx2"/>
          </a:solidFill>
          <a:latin typeface="Verdana" pitchFamily="34" charset="0"/>
          <a:ea typeface="MS PGothic" pitchFamily="34" charset="-128"/>
          <a:cs typeface="Arial" charset="0"/>
        </a:defRPr>
      </a:lvl7pPr>
      <a:lvl8pPr marL="1371600" algn="l" rtl="0" fontAlgn="base">
        <a:lnSpc>
          <a:spcPct val="95000"/>
        </a:lnSpc>
        <a:spcBef>
          <a:spcPct val="0"/>
        </a:spcBef>
        <a:spcAft>
          <a:spcPct val="0"/>
        </a:spcAft>
        <a:defRPr sz="2800">
          <a:solidFill>
            <a:schemeClr val="tx2"/>
          </a:solidFill>
          <a:latin typeface="Verdana" pitchFamily="34" charset="0"/>
          <a:ea typeface="MS PGothic" pitchFamily="34" charset="-128"/>
          <a:cs typeface="Arial" charset="0"/>
        </a:defRPr>
      </a:lvl8pPr>
      <a:lvl9pPr marL="1828800" algn="l" rtl="0" fontAlgn="base">
        <a:lnSpc>
          <a:spcPct val="95000"/>
        </a:lnSpc>
        <a:spcBef>
          <a:spcPct val="0"/>
        </a:spcBef>
        <a:spcAft>
          <a:spcPct val="0"/>
        </a:spcAft>
        <a:defRPr sz="2800">
          <a:solidFill>
            <a:schemeClr val="tx2"/>
          </a:solidFill>
          <a:latin typeface="Verdana" pitchFamily="34" charset="0"/>
          <a:ea typeface="MS PGothic" pitchFamily="34" charset="-128"/>
          <a:cs typeface="Arial" charset="0"/>
        </a:defRPr>
      </a:lvl9pPr>
    </p:titleStyle>
    <p:bodyStyle>
      <a:lvl1pPr marL="342900" indent="-342900" algn="l" rtl="0" eaLnBrk="0" fontAlgn="base" hangingPunct="0">
        <a:lnSpc>
          <a:spcPct val="95000"/>
        </a:lnSpc>
        <a:spcBef>
          <a:spcPct val="35000"/>
        </a:spcBef>
        <a:spcAft>
          <a:spcPct val="0"/>
        </a:spcAft>
        <a:buClr>
          <a:schemeClr val="tx1"/>
        </a:buClr>
        <a:defRPr sz="2000">
          <a:solidFill>
            <a:schemeClr val="tx1"/>
          </a:solidFill>
          <a:latin typeface="+mn-lt"/>
          <a:ea typeface="+mn-ea"/>
          <a:cs typeface="+mn-cs"/>
        </a:defRPr>
      </a:lvl1pPr>
      <a:lvl2pPr marL="292100" indent="-177800" algn="l" rtl="0" eaLnBrk="0" fontAlgn="base" hangingPunct="0">
        <a:lnSpc>
          <a:spcPct val="95000"/>
        </a:lnSpc>
        <a:spcBef>
          <a:spcPct val="35000"/>
        </a:spcBef>
        <a:spcAft>
          <a:spcPct val="0"/>
        </a:spcAft>
        <a:buClr>
          <a:schemeClr val="tx1"/>
        </a:buClr>
        <a:buSzPct val="90000"/>
        <a:buChar char="•"/>
        <a:defRPr>
          <a:solidFill>
            <a:schemeClr val="tx1"/>
          </a:solidFill>
          <a:latin typeface="+mn-lt"/>
          <a:ea typeface="+mn-ea"/>
          <a:cs typeface="+mn-cs"/>
        </a:defRPr>
      </a:lvl2pPr>
      <a:lvl3pPr marL="571500" indent="-165100" algn="l" rtl="0" eaLnBrk="0" fontAlgn="base" hangingPunct="0">
        <a:lnSpc>
          <a:spcPct val="95000"/>
        </a:lnSpc>
        <a:spcBef>
          <a:spcPct val="35000"/>
        </a:spcBef>
        <a:spcAft>
          <a:spcPct val="0"/>
        </a:spcAft>
        <a:buClr>
          <a:schemeClr val="tx1"/>
        </a:buClr>
        <a:buFont typeface="Verdana" pitchFamily="34" charset="0"/>
        <a:buChar char="–"/>
        <a:defRPr>
          <a:solidFill>
            <a:schemeClr val="tx1"/>
          </a:solidFill>
          <a:latin typeface="+mn-lt"/>
          <a:ea typeface="+mn-ea"/>
          <a:cs typeface="+mn-cs"/>
        </a:defRPr>
      </a:lvl3pPr>
      <a:lvl4pPr marL="808038" indent="-122238" algn="l" rtl="0" eaLnBrk="0" fontAlgn="base" hangingPunct="0">
        <a:lnSpc>
          <a:spcPct val="95000"/>
        </a:lnSpc>
        <a:spcBef>
          <a:spcPct val="35000"/>
        </a:spcBef>
        <a:spcAft>
          <a:spcPct val="0"/>
        </a:spcAft>
        <a:buClr>
          <a:schemeClr val="tx1"/>
        </a:buClr>
        <a:buSzPct val="70000"/>
        <a:buChar char="•"/>
        <a:defRPr>
          <a:solidFill>
            <a:schemeClr val="tx1"/>
          </a:solidFill>
          <a:latin typeface="+mn-lt"/>
          <a:ea typeface="+mn-ea"/>
          <a:cs typeface="+mn-cs"/>
        </a:defRPr>
      </a:lvl4pPr>
      <a:lvl5pPr marL="1085850" indent="-163513" algn="l" rtl="0" eaLnBrk="0" fontAlgn="base" hangingPunct="0">
        <a:lnSpc>
          <a:spcPct val="95000"/>
        </a:lnSpc>
        <a:spcBef>
          <a:spcPct val="35000"/>
        </a:spcBef>
        <a:spcAft>
          <a:spcPct val="0"/>
        </a:spcAft>
        <a:buClr>
          <a:schemeClr val="tx1"/>
        </a:buClr>
        <a:buSzPct val="85000"/>
        <a:buFont typeface="Verdana" pitchFamily="34" charset="0"/>
        <a:buChar char="»"/>
        <a:defRPr>
          <a:solidFill>
            <a:schemeClr val="tx1"/>
          </a:solidFill>
          <a:latin typeface="+mn-lt"/>
          <a:ea typeface="+mn-ea"/>
          <a:cs typeface="+mn-cs"/>
        </a:defRPr>
      </a:lvl5pPr>
      <a:lvl6pPr marL="1543050" indent="-163513" algn="l" rtl="0" fontAlgn="base">
        <a:lnSpc>
          <a:spcPct val="95000"/>
        </a:lnSpc>
        <a:spcBef>
          <a:spcPct val="35000"/>
        </a:spcBef>
        <a:spcAft>
          <a:spcPct val="0"/>
        </a:spcAft>
        <a:buClr>
          <a:schemeClr val="tx1"/>
        </a:buClr>
        <a:buSzPct val="85000"/>
        <a:buFont typeface="Verdana" pitchFamily="34" charset="0"/>
        <a:buChar char="»"/>
        <a:defRPr>
          <a:solidFill>
            <a:schemeClr val="tx1"/>
          </a:solidFill>
          <a:latin typeface="+mn-lt"/>
          <a:ea typeface="+mn-ea"/>
          <a:cs typeface="+mn-cs"/>
        </a:defRPr>
      </a:lvl6pPr>
      <a:lvl7pPr marL="2000250" indent="-163513" algn="l" rtl="0" fontAlgn="base">
        <a:lnSpc>
          <a:spcPct val="95000"/>
        </a:lnSpc>
        <a:spcBef>
          <a:spcPct val="35000"/>
        </a:spcBef>
        <a:spcAft>
          <a:spcPct val="0"/>
        </a:spcAft>
        <a:buClr>
          <a:schemeClr val="tx1"/>
        </a:buClr>
        <a:buSzPct val="85000"/>
        <a:buFont typeface="Verdana" pitchFamily="34" charset="0"/>
        <a:buChar char="»"/>
        <a:defRPr>
          <a:solidFill>
            <a:schemeClr val="tx1"/>
          </a:solidFill>
          <a:latin typeface="+mn-lt"/>
          <a:ea typeface="+mn-ea"/>
          <a:cs typeface="+mn-cs"/>
        </a:defRPr>
      </a:lvl7pPr>
      <a:lvl8pPr marL="2457450" indent="-163513" algn="l" rtl="0" fontAlgn="base">
        <a:lnSpc>
          <a:spcPct val="95000"/>
        </a:lnSpc>
        <a:spcBef>
          <a:spcPct val="35000"/>
        </a:spcBef>
        <a:spcAft>
          <a:spcPct val="0"/>
        </a:spcAft>
        <a:buClr>
          <a:schemeClr val="tx1"/>
        </a:buClr>
        <a:buSzPct val="85000"/>
        <a:buFont typeface="Verdana" pitchFamily="34" charset="0"/>
        <a:buChar char="»"/>
        <a:defRPr>
          <a:solidFill>
            <a:schemeClr val="tx1"/>
          </a:solidFill>
          <a:latin typeface="+mn-lt"/>
          <a:ea typeface="+mn-ea"/>
          <a:cs typeface="+mn-cs"/>
        </a:defRPr>
      </a:lvl8pPr>
      <a:lvl9pPr marL="2914650" indent="-163513" algn="l" rtl="0" fontAlgn="base">
        <a:lnSpc>
          <a:spcPct val="95000"/>
        </a:lnSpc>
        <a:spcBef>
          <a:spcPct val="35000"/>
        </a:spcBef>
        <a:spcAft>
          <a:spcPct val="0"/>
        </a:spcAft>
        <a:buClr>
          <a:schemeClr val="tx1"/>
        </a:buClr>
        <a:buSzPct val="85000"/>
        <a:buFont typeface="Verdana" pitchFamily="34" charset="0"/>
        <a:buChar char="»"/>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body" idx="1"/>
          </p:nvPr>
        </p:nvSpPr>
        <p:spPr bwMode="auto">
          <a:xfrm>
            <a:off x="215900" y="1047750"/>
            <a:ext cx="8486775" cy="517207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5" name="Rectangle 9"/>
          <p:cNvSpPr>
            <a:spLocks noGrp="1" noChangeArrowheads="1"/>
          </p:cNvSpPr>
          <p:nvPr>
            <p:ph type="title"/>
          </p:nvPr>
        </p:nvSpPr>
        <p:spPr bwMode="auto">
          <a:xfrm>
            <a:off x="215900" y="180975"/>
            <a:ext cx="8470900" cy="685800"/>
          </a:xfrm>
          <a:prstGeom prst="rect">
            <a:avLst/>
          </a:prstGeom>
          <a:noFill/>
          <a:ln w="9525" algn="ctr">
            <a:noFill/>
            <a:miter lim="800000"/>
            <a:headEnd/>
            <a:tailEnd/>
          </a:ln>
        </p:spPr>
        <p:txBody>
          <a:bodyPr vert="horz" wrap="none" lIns="91440" tIns="0" rIns="0" bIns="0" numCol="1" anchor="ctr" anchorCtr="0" compatLnSpc="1">
            <a:prstTxWarp prst="textNoShape">
              <a:avLst/>
            </a:prstTxWarp>
          </a:bodyPr>
          <a:lstStyle/>
          <a:p>
            <a:pPr lvl="0"/>
            <a:r>
              <a:rPr lang="en-US" smtClean="0"/>
              <a:t>Click to edit / Master title style</a:t>
            </a:r>
          </a:p>
        </p:txBody>
      </p:sp>
      <p:sp>
        <p:nvSpPr>
          <p:cNvPr id="176148" name="Text Box 20"/>
          <p:cNvSpPr txBox="1">
            <a:spLocks noChangeArrowheads="1"/>
          </p:cNvSpPr>
          <p:nvPr userDrawn="1"/>
        </p:nvSpPr>
        <p:spPr bwMode="auto">
          <a:xfrm>
            <a:off x="5105400" y="5638800"/>
            <a:ext cx="857250" cy="228600"/>
          </a:xfrm>
          <a:prstGeom prst="rect">
            <a:avLst/>
          </a:prstGeom>
          <a:noFill/>
          <a:ln w="9525">
            <a:noFill/>
            <a:miter lim="800000"/>
            <a:headEnd/>
            <a:tailEnd/>
          </a:ln>
          <a:effectLst/>
        </p:spPr>
        <p:txBody>
          <a:bodyPr wrap="none">
            <a:spAutoFit/>
          </a:bodyPr>
          <a:lstStyle/>
          <a:p>
            <a:pPr eaLnBrk="1" hangingPunct="1">
              <a:defRPr/>
            </a:pPr>
            <a:r>
              <a:rPr lang="en-US" sz="900">
                <a:solidFill>
                  <a:schemeClr val="bg1"/>
                </a:solidFill>
                <a:latin typeface="Trebuchet MS" pitchFamily="34" charset="0"/>
              </a:rPr>
              <a:t>11 April 2007</a:t>
            </a:r>
          </a:p>
        </p:txBody>
      </p:sp>
      <p:sp>
        <p:nvSpPr>
          <p:cNvPr id="176149" name="Rectangle 21"/>
          <p:cNvSpPr>
            <a:spLocks noChangeArrowheads="1"/>
          </p:cNvSpPr>
          <p:nvPr userDrawn="1"/>
        </p:nvSpPr>
        <p:spPr bwMode="auto">
          <a:xfrm>
            <a:off x="228600" y="6248400"/>
            <a:ext cx="1955800" cy="457200"/>
          </a:xfrm>
          <a:prstGeom prst="rect">
            <a:avLst/>
          </a:prstGeom>
          <a:noFill/>
          <a:ln w="9525">
            <a:noFill/>
            <a:miter lim="800000"/>
            <a:headEnd/>
            <a:tailEnd/>
          </a:ln>
          <a:effectLst/>
        </p:spPr>
        <p:txBody>
          <a:bodyPr wrap="none">
            <a:spAutoFit/>
          </a:bodyPr>
          <a:lstStyle/>
          <a:p>
            <a:pPr eaLnBrk="1" hangingPunct="1">
              <a:spcBef>
                <a:spcPct val="50000"/>
              </a:spcBef>
              <a:defRPr/>
            </a:pPr>
            <a:r>
              <a:rPr lang="en-US" sz="1000" dirty="0"/>
              <a:t>CMM vs. ISO, Sarbanes</a:t>
            </a:r>
            <a:r>
              <a:rPr lang="en-US" dirty="0">
                <a:solidFill>
                  <a:schemeClr val="bg1"/>
                </a:solidFill>
              </a:rPr>
              <a:t> </a:t>
            </a:r>
            <a:r>
              <a:rPr lang="en-US" sz="1000" dirty="0"/>
              <a:t>Oxley</a:t>
            </a:r>
          </a:p>
        </p:txBody>
      </p:sp>
      <p:cxnSp>
        <p:nvCxnSpPr>
          <p:cNvPr id="3078" name="Straight Connector 15"/>
          <p:cNvCxnSpPr>
            <a:cxnSpLocks noChangeShapeType="1"/>
          </p:cNvCxnSpPr>
          <p:nvPr userDrawn="1"/>
        </p:nvCxnSpPr>
        <p:spPr bwMode="auto">
          <a:xfrm>
            <a:off x="152400" y="6324600"/>
            <a:ext cx="8839200" cy="0"/>
          </a:xfrm>
          <a:prstGeom prst="line">
            <a:avLst/>
          </a:prstGeom>
          <a:noFill/>
          <a:ln w="15875" algn="ctr">
            <a:solidFill>
              <a:schemeClr val="tx1"/>
            </a:solidFill>
            <a:round/>
            <a:headEnd/>
            <a:tailEnd/>
          </a:ln>
        </p:spPr>
      </p:cxnSp>
    </p:spTree>
  </p:cSld>
  <p:clrMap bg1="lt1" tx1="dk1" bg2="lt2" tx2="dk2" accent1="accent1" accent2="accent2" accent3="accent3" accent4="accent4" accent5="accent5" accent6="accent6" hlink="hlink" folHlink="folHlink"/>
  <p:sldLayoutIdLst>
    <p:sldLayoutId id="2147483732"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ransition>
    <p:wipe dir="r"/>
  </p:transition>
  <p:timing>
    <p:tnLst>
      <p:par>
        <p:cTn id="1" dur="indefinite" restart="never" nodeType="tmRoot"/>
      </p:par>
    </p:tnLst>
  </p:timing>
  <p:txStyles>
    <p:titleStyle>
      <a:lvl1pPr algn="l" rtl="0" eaLnBrk="0" fontAlgn="base" hangingPunct="0">
        <a:lnSpc>
          <a:spcPct val="95000"/>
        </a:lnSpc>
        <a:spcBef>
          <a:spcPct val="0"/>
        </a:spcBef>
        <a:spcAft>
          <a:spcPct val="0"/>
        </a:spcAft>
        <a:defRPr sz="2800">
          <a:solidFill>
            <a:schemeClr val="tx2"/>
          </a:solidFill>
          <a:latin typeface="+mj-lt"/>
          <a:ea typeface="+mj-ea"/>
          <a:cs typeface="+mj-cs"/>
        </a:defRPr>
      </a:lvl1pPr>
      <a:lvl2pPr algn="l" rtl="0" eaLnBrk="0" fontAlgn="base" hangingPunct="0">
        <a:lnSpc>
          <a:spcPct val="95000"/>
        </a:lnSpc>
        <a:spcBef>
          <a:spcPct val="0"/>
        </a:spcBef>
        <a:spcAft>
          <a:spcPct val="0"/>
        </a:spcAft>
        <a:defRPr sz="2800">
          <a:solidFill>
            <a:schemeClr val="tx2"/>
          </a:solidFill>
          <a:latin typeface="Verdana" pitchFamily="34" charset="0"/>
          <a:ea typeface="MS PGothic" pitchFamily="34" charset="-128"/>
          <a:cs typeface="Arial" charset="0"/>
        </a:defRPr>
      </a:lvl2pPr>
      <a:lvl3pPr algn="l" rtl="0" eaLnBrk="0" fontAlgn="base" hangingPunct="0">
        <a:lnSpc>
          <a:spcPct val="95000"/>
        </a:lnSpc>
        <a:spcBef>
          <a:spcPct val="0"/>
        </a:spcBef>
        <a:spcAft>
          <a:spcPct val="0"/>
        </a:spcAft>
        <a:defRPr sz="2800">
          <a:solidFill>
            <a:schemeClr val="tx2"/>
          </a:solidFill>
          <a:latin typeface="Verdana" pitchFamily="34" charset="0"/>
          <a:ea typeface="MS PGothic" pitchFamily="34" charset="-128"/>
          <a:cs typeface="Arial" charset="0"/>
        </a:defRPr>
      </a:lvl3pPr>
      <a:lvl4pPr algn="l" rtl="0" eaLnBrk="0" fontAlgn="base" hangingPunct="0">
        <a:lnSpc>
          <a:spcPct val="95000"/>
        </a:lnSpc>
        <a:spcBef>
          <a:spcPct val="0"/>
        </a:spcBef>
        <a:spcAft>
          <a:spcPct val="0"/>
        </a:spcAft>
        <a:defRPr sz="2800">
          <a:solidFill>
            <a:schemeClr val="tx2"/>
          </a:solidFill>
          <a:latin typeface="Verdana" pitchFamily="34" charset="0"/>
          <a:ea typeface="MS PGothic" pitchFamily="34" charset="-128"/>
          <a:cs typeface="Arial" charset="0"/>
        </a:defRPr>
      </a:lvl4pPr>
      <a:lvl5pPr algn="l" rtl="0" eaLnBrk="0" fontAlgn="base" hangingPunct="0">
        <a:lnSpc>
          <a:spcPct val="95000"/>
        </a:lnSpc>
        <a:spcBef>
          <a:spcPct val="0"/>
        </a:spcBef>
        <a:spcAft>
          <a:spcPct val="0"/>
        </a:spcAft>
        <a:defRPr sz="2800">
          <a:solidFill>
            <a:schemeClr val="tx2"/>
          </a:solidFill>
          <a:latin typeface="Verdana" pitchFamily="34" charset="0"/>
          <a:ea typeface="MS PGothic" pitchFamily="34" charset="-128"/>
          <a:cs typeface="Arial" charset="0"/>
        </a:defRPr>
      </a:lvl5pPr>
      <a:lvl6pPr marL="457200" algn="l" rtl="0" fontAlgn="base">
        <a:lnSpc>
          <a:spcPct val="95000"/>
        </a:lnSpc>
        <a:spcBef>
          <a:spcPct val="0"/>
        </a:spcBef>
        <a:spcAft>
          <a:spcPct val="0"/>
        </a:spcAft>
        <a:defRPr sz="2800">
          <a:solidFill>
            <a:schemeClr val="tx2"/>
          </a:solidFill>
          <a:latin typeface="Verdana" pitchFamily="34" charset="0"/>
          <a:ea typeface="MS PGothic" pitchFamily="34" charset="-128"/>
          <a:cs typeface="Arial" charset="0"/>
        </a:defRPr>
      </a:lvl6pPr>
      <a:lvl7pPr marL="914400" algn="l" rtl="0" fontAlgn="base">
        <a:lnSpc>
          <a:spcPct val="95000"/>
        </a:lnSpc>
        <a:spcBef>
          <a:spcPct val="0"/>
        </a:spcBef>
        <a:spcAft>
          <a:spcPct val="0"/>
        </a:spcAft>
        <a:defRPr sz="2800">
          <a:solidFill>
            <a:schemeClr val="tx2"/>
          </a:solidFill>
          <a:latin typeface="Verdana" pitchFamily="34" charset="0"/>
          <a:ea typeface="MS PGothic" pitchFamily="34" charset="-128"/>
          <a:cs typeface="Arial" charset="0"/>
        </a:defRPr>
      </a:lvl7pPr>
      <a:lvl8pPr marL="1371600" algn="l" rtl="0" fontAlgn="base">
        <a:lnSpc>
          <a:spcPct val="95000"/>
        </a:lnSpc>
        <a:spcBef>
          <a:spcPct val="0"/>
        </a:spcBef>
        <a:spcAft>
          <a:spcPct val="0"/>
        </a:spcAft>
        <a:defRPr sz="2800">
          <a:solidFill>
            <a:schemeClr val="tx2"/>
          </a:solidFill>
          <a:latin typeface="Verdana" pitchFamily="34" charset="0"/>
          <a:ea typeface="MS PGothic" pitchFamily="34" charset="-128"/>
          <a:cs typeface="Arial" charset="0"/>
        </a:defRPr>
      </a:lvl8pPr>
      <a:lvl9pPr marL="1828800" algn="l" rtl="0" fontAlgn="base">
        <a:lnSpc>
          <a:spcPct val="95000"/>
        </a:lnSpc>
        <a:spcBef>
          <a:spcPct val="0"/>
        </a:spcBef>
        <a:spcAft>
          <a:spcPct val="0"/>
        </a:spcAft>
        <a:defRPr sz="2800">
          <a:solidFill>
            <a:schemeClr val="tx2"/>
          </a:solidFill>
          <a:latin typeface="Verdana" pitchFamily="34" charset="0"/>
          <a:ea typeface="MS PGothic" pitchFamily="34" charset="-128"/>
          <a:cs typeface="Arial" charset="0"/>
        </a:defRPr>
      </a:lvl9pPr>
    </p:titleStyle>
    <p:bodyStyle>
      <a:lvl1pPr marL="342900" indent="-342900" algn="l" rtl="0" eaLnBrk="0" fontAlgn="base" hangingPunct="0">
        <a:lnSpc>
          <a:spcPct val="95000"/>
        </a:lnSpc>
        <a:spcBef>
          <a:spcPct val="35000"/>
        </a:spcBef>
        <a:spcAft>
          <a:spcPct val="0"/>
        </a:spcAft>
        <a:buClr>
          <a:schemeClr val="tx1"/>
        </a:buClr>
        <a:defRPr sz="2000">
          <a:solidFill>
            <a:schemeClr val="tx1"/>
          </a:solidFill>
          <a:latin typeface="+mn-lt"/>
          <a:ea typeface="+mn-ea"/>
          <a:cs typeface="+mn-cs"/>
        </a:defRPr>
      </a:lvl1pPr>
      <a:lvl2pPr marL="292100" indent="-177800" algn="l" rtl="0" eaLnBrk="0" fontAlgn="base" hangingPunct="0">
        <a:lnSpc>
          <a:spcPct val="95000"/>
        </a:lnSpc>
        <a:spcBef>
          <a:spcPct val="35000"/>
        </a:spcBef>
        <a:spcAft>
          <a:spcPct val="0"/>
        </a:spcAft>
        <a:buClr>
          <a:schemeClr val="tx1"/>
        </a:buClr>
        <a:buSzPct val="90000"/>
        <a:buChar char="•"/>
        <a:defRPr>
          <a:solidFill>
            <a:schemeClr val="tx1"/>
          </a:solidFill>
          <a:latin typeface="+mn-lt"/>
          <a:ea typeface="+mn-ea"/>
          <a:cs typeface="+mn-cs"/>
        </a:defRPr>
      </a:lvl2pPr>
      <a:lvl3pPr marL="571500" indent="-165100" algn="l" rtl="0" eaLnBrk="0" fontAlgn="base" hangingPunct="0">
        <a:lnSpc>
          <a:spcPct val="95000"/>
        </a:lnSpc>
        <a:spcBef>
          <a:spcPct val="35000"/>
        </a:spcBef>
        <a:spcAft>
          <a:spcPct val="0"/>
        </a:spcAft>
        <a:buClr>
          <a:schemeClr val="tx1"/>
        </a:buClr>
        <a:buFont typeface="Verdana" pitchFamily="34" charset="0"/>
        <a:buChar char="–"/>
        <a:defRPr>
          <a:solidFill>
            <a:schemeClr val="tx1"/>
          </a:solidFill>
          <a:latin typeface="+mn-lt"/>
          <a:ea typeface="+mn-ea"/>
          <a:cs typeface="+mn-cs"/>
        </a:defRPr>
      </a:lvl3pPr>
      <a:lvl4pPr marL="808038" indent="-122238" algn="l" rtl="0" eaLnBrk="0" fontAlgn="base" hangingPunct="0">
        <a:lnSpc>
          <a:spcPct val="95000"/>
        </a:lnSpc>
        <a:spcBef>
          <a:spcPct val="35000"/>
        </a:spcBef>
        <a:spcAft>
          <a:spcPct val="0"/>
        </a:spcAft>
        <a:buClr>
          <a:schemeClr val="tx1"/>
        </a:buClr>
        <a:buSzPct val="70000"/>
        <a:buChar char="•"/>
        <a:defRPr>
          <a:solidFill>
            <a:schemeClr val="tx1"/>
          </a:solidFill>
          <a:latin typeface="+mn-lt"/>
          <a:ea typeface="+mn-ea"/>
          <a:cs typeface="+mn-cs"/>
        </a:defRPr>
      </a:lvl4pPr>
      <a:lvl5pPr marL="1085850" indent="-163513" algn="l" rtl="0" eaLnBrk="0" fontAlgn="base" hangingPunct="0">
        <a:lnSpc>
          <a:spcPct val="95000"/>
        </a:lnSpc>
        <a:spcBef>
          <a:spcPct val="35000"/>
        </a:spcBef>
        <a:spcAft>
          <a:spcPct val="0"/>
        </a:spcAft>
        <a:buClr>
          <a:schemeClr val="tx1"/>
        </a:buClr>
        <a:buSzPct val="85000"/>
        <a:buFont typeface="Verdana" pitchFamily="34" charset="0"/>
        <a:buChar char="»"/>
        <a:defRPr>
          <a:solidFill>
            <a:schemeClr val="tx1"/>
          </a:solidFill>
          <a:latin typeface="+mn-lt"/>
          <a:ea typeface="+mn-ea"/>
          <a:cs typeface="+mn-cs"/>
        </a:defRPr>
      </a:lvl5pPr>
      <a:lvl6pPr marL="1543050" indent="-163513" algn="l" rtl="0" fontAlgn="base">
        <a:lnSpc>
          <a:spcPct val="95000"/>
        </a:lnSpc>
        <a:spcBef>
          <a:spcPct val="35000"/>
        </a:spcBef>
        <a:spcAft>
          <a:spcPct val="0"/>
        </a:spcAft>
        <a:buClr>
          <a:schemeClr val="tx1"/>
        </a:buClr>
        <a:buSzPct val="85000"/>
        <a:buFont typeface="Verdana" pitchFamily="34" charset="0"/>
        <a:buChar char="»"/>
        <a:defRPr>
          <a:solidFill>
            <a:schemeClr val="tx1"/>
          </a:solidFill>
          <a:latin typeface="+mn-lt"/>
          <a:ea typeface="+mn-ea"/>
          <a:cs typeface="+mn-cs"/>
        </a:defRPr>
      </a:lvl6pPr>
      <a:lvl7pPr marL="2000250" indent="-163513" algn="l" rtl="0" fontAlgn="base">
        <a:lnSpc>
          <a:spcPct val="95000"/>
        </a:lnSpc>
        <a:spcBef>
          <a:spcPct val="35000"/>
        </a:spcBef>
        <a:spcAft>
          <a:spcPct val="0"/>
        </a:spcAft>
        <a:buClr>
          <a:schemeClr val="tx1"/>
        </a:buClr>
        <a:buSzPct val="85000"/>
        <a:buFont typeface="Verdana" pitchFamily="34" charset="0"/>
        <a:buChar char="»"/>
        <a:defRPr>
          <a:solidFill>
            <a:schemeClr val="tx1"/>
          </a:solidFill>
          <a:latin typeface="+mn-lt"/>
          <a:ea typeface="+mn-ea"/>
          <a:cs typeface="+mn-cs"/>
        </a:defRPr>
      </a:lvl7pPr>
      <a:lvl8pPr marL="2457450" indent="-163513" algn="l" rtl="0" fontAlgn="base">
        <a:lnSpc>
          <a:spcPct val="95000"/>
        </a:lnSpc>
        <a:spcBef>
          <a:spcPct val="35000"/>
        </a:spcBef>
        <a:spcAft>
          <a:spcPct val="0"/>
        </a:spcAft>
        <a:buClr>
          <a:schemeClr val="tx1"/>
        </a:buClr>
        <a:buSzPct val="85000"/>
        <a:buFont typeface="Verdana" pitchFamily="34" charset="0"/>
        <a:buChar char="»"/>
        <a:defRPr>
          <a:solidFill>
            <a:schemeClr val="tx1"/>
          </a:solidFill>
          <a:latin typeface="+mn-lt"/>
          <a:ea typeface="+mn-ea"/>
          <a:cs typeface="+mn-cs"/>
        </a:defRPr>
      </a:lvl8pPr>
      <a:lvl9pPr marL="2914650" indent="-163513" algn="l" rtl="0" fontAlgn="base">
        <a:lnSpc>
          <a:spcPct val="95000"/>
        </a:lnSpc>
        <a:spcBef>
          <a:spcPct val="35000"/>
        </a:spcBef>
        <a:spcAft>
          <a:spcPct val="0"/>
        </a:spcAft>
        <a:buClr>
          <a:schemeClr val="tx1"/>
        </a:buClr>
        <a:buSzPct val="85000"/>
        <a:buFont typeface="Verdana" pitchFamily="34" charset="0"/>
        <a:buChar char="»"/>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defTabSz="992188" eaLnBrk="1" hangingPunct="1"/>
            <a:r>
              <a:rPr lang="en-US" sz="2800" smtClean="0"/>
              <a:t>CMM vs. ISO</a:t>
            </a:r>
          </a:p>
        </p:txBody>
      </p:sp>
      <p:sp>
        <p:nvSpPr>
          <p:cNvPr id="5123" name="Rectangle 3"/>
          <p:cNvSpPr>
            <a:spLocks noGrp="1" noChangeArrowheads="1"/>
          </p:cNvSpPr>
          <p:nvPr>
            <p:ph type="subTitle" idx="1"/>
          </p:nvPr>
        </p:nvSpPr>
        <p:spPr>
          <a:xfrm>
            <a:off x="4572000" y="4800600"/>
            <a:ext cx="3124200" cy="381000"/>
          </a:xfrm>
        </p:spPr>
        <p:txBody>
          <a:bodyPr/>
          <a:lstStyle/>
          <a:p>
            <a:pPr marL="0" indent="0" defTabSz="992188" eaLnBrk="1" hangingPunct="1"/>
            <a:r>
              <a:rPr lang="en-US" smtClean="0"/>
              <a:t>David S. Craft CIRM, PMP</a:t>
            </a:r>
          </a:p>
        </p:txBody>
      </p:sp>
      <p:pic>
        <p:nvPicPr>
          <p:cNvPr id="5124" name="Picture 7" descr="_low__200380358-001_11"/>
          <p:cNvPicPr>
            <a:picLocks noChangeAspect="1" noChangeArrowheads="1"/>
          </p:cNvPicPr>
          <p:nvPr/>
        </p:nvPicPr>
        <p:blipFill>
          <a:blip r:embed="rId3" cstate="print"/>
          <a:srcRect/>
          <a:stretch>
            <a:fillRect/>
          </a:stretch>
        </p:blipFill>
        <p:spPr bwMode="auto">
          <a:xfrm>
            <a:off x="3200400" y="1143000"/>
            <a:ext cx="2743200" cy="2514600"/>
          </a:xfrm>
          <a:prstGeom prst="rect">
            <a:avLst/>
          </a:prstGeom>
          <a:noFill/>
          <a:ln w="9525">
            <a:noFill/>
            <a:miter lim="800000"/>
            <a:headEnd/>
            <a:tailEnd/>
          </a:ln>
        </p:spPr>
      </p:pic>
      <p:pic>
        <p:nvPicPr>
          <p:cNvPr id="5125" name="Picture 8" descr="_low__assembly%20line"/>
          <p:cNvPicPr>
            <a:picLocks noChangeAspect="1" noChangeArrowheads="1"/>
          </p:cNvPicPr>
          <p:nvPr/>
        </p:nvPicPr>
        <p:blipFill>
          <a:blip r:embed="rId4" cstate="print"/>
          <a:srcRect/>
          <a:stretch>
            <a:fillRect/>
          </a:stretch>
        </p:blipFill>
        <p:spPr bwMode="auto">
          <a:xfrm>
            <a:off x="0" y="1143000"/>
            <a:ext cx="3200400" cy="2514600"/>
          </a:xfrm>
          <a:prstGeom prst="rect">
            <a:avLst/>
          </a:prstGeom>
          <a:noFill/>
          <a:ln w="9525">
            <a:noFill/>
            <a:miter lim="800000"/>
            <a:headEnd/>
            <a:tailEnd/>
          </a:ln>
        </p:spPr>
      </p:pic>
      <p:pic>
        <p:nvPicPr>
          <p:cNvPr id="5126" name="Picture 9" descr="_low__AB19374_10"/>
          <p:cNvPicPr>
            <a:picLocks noChangeAspect="1" noChangeArrowheads="1"/>
          </p:cNvPicPr>
          <p:nvPr/>
        </p:nvPicPr>
        <p:blipFill>
          <a:blip r:embed="rId5" cstate="print"/>
          <a:srcRect/>
          <a:stretch>
            <a:fillRect/>
          </a:stretch>
        </p:blipFill>
        <p:spPr bwMode="auto">
          <a:xfrm>
            <a:off x="5848350" y="1143000"/>
            <a:ext cx="3295650" cy="2514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mtClean="0"/>
              <a:t>Why We Need Standard Processes</a:t>
            </a:r>
          </a:p>
        </p:txBody>
      </p:sp>
      <p:sp>
        <p:nvSpPr>
          <p:cNvPr id="188419" name="Rectangle 3"/>
          <p:cNvSpPr>
            <a:spLocks noGrp="1" noChangeArrowheads="1"/>
          </p:cNvSpPr>
          <p:nvPr>
            <p:ph type="body" idx="1"/>
          </p:nvPr>
        </p:nvSpPr>
        <p:spPr>
          <a:xfrm>
            <a:off x="1600200" y="1143000"/>
            <a:ext cx="6172200" cy="4876800"/>
          </a:xfrm>
        </p:spPr>
        <p:txBody>
          <a:bodyPr/>
          <a:lstStyle/>
          <a:p>
            <a:pPr marL="0" indent="0" eaLnBrk="1" hangingPunct="1"/>
            <a:r>
              <a:rPr lang="en-US" dirty="0" smtClean="0">
                <a:latin typeface="Times New Roman" pitchFamily="18" charset="0"/>
                <a:cs typeface="Times New Roman" pitchFamily="18" charset="0"/>
              </a:rPr>
              <a:t>Estimating (History)</a:t>
            </a:r>
          </a:p>
          <a:p>
            <a:pPr marL="798513" lvl="1" indent="-333375" eaLnBrk="1" hangingPunct="1"/>
            <a:r>
              <a:rPr lang="en-US" dirty="0" smtClean="0">
                <a:latin typeface="Times New Roman" pitchFamily="18" charset="0"/>
                <a:cs typeface="Times New Roman" pitchFamily="18" charset="0"/>
              </a:rPr>
              <a:t>Scope</a:t>
            </a:r>
          </a:p>
          <a:p>
            <a:pPr marL="798513" lvl="1" indent="-333375" eaLnBrk="1" hangingPunct="1"/>
            <a:r>
              <a:rPr lang="en-US" dirty="0" smtClean="0">
                <a:latin typeface="Times New Roman" pitchFamily="18" charset="0"/>
                <a:cs typeface="Times New Roman" pitchFamily="18" charset="0"/>
              </a:rPr>
              <a:t>Cost</a:t>
            </a:r>
          </a:p>
          <a:p>
            <a:pPr marL="798513" lvl="1" indent="-333375" eaLnBrk="1" hangingPunct="1"/>
            <a:r>
              <a:rPr lang="en-US" dirty="0" smtClean="0">
                <a:latin typeface="Times New Roman" pitchFamily="18" charset="0"/>
                <a:cs typeface="Times New Roman" pitchFamily="18" charset="0"/>
              </a:rPr>
              <a:t>Time </a:t>
            </a:r>
          </a:p>
          <a:p>
            <a:pPr marL="798513" lvl="1" indent="-333375" eaLnBrk="1" hangingPunct="1"/>
            <a:r>
              <a:rPr lang="en-US" dirty="0" smtClean="0">
                <a:latin typeface="Times New Roman" pitchFamily="18" charset="0"/>
                <a:cs typeface="Times New Roman" pitchFamily="18" charset="0"/>
              </a:rPr>
              <a:t>Tools</a:t>
            </a:r>
          </a:p>
          <a:p>
            <a:pPr marL="0" indent="0" eaLnBrk="1" hangingPunct="1"/>
            <a:r>
              <a:rPr lang="en-US" dirty="0" smtClean="0">
                <a:latin typeface="Times New Roman" pitchFamily="18" charset="0"/>
                <a:cs typeface="Times New Roman" pitchFamily="18" charset="0"/>
              </a:rPr>
              <a:t>Deliver the Product to Estimate (Visibility)</a:t>
            </a:r>
          </a:p>
          <a:p>
            <a:pPr marL="798513" lvl="1" indent="-333375" eaLnBrk="1" hangingPunct="1"/>
            <a:r>
              <a:rPr lang="en-US" dirty="0" smtClean="0">
                <a:latin typeface="Times New Roman" pitchFamily="18" charset="0"/>
                <a:cs typeface="Times New Roman" pitchFamily="18" charset="0"/>
              </a:rPr>
              <a:t>Time</a:t>
            </a:r>
          </a:p>
          <a:p>
            <a:pPr marL="798513" lvl="1" indent="-333375" eaLnBrk="1" hangingPunct="1"/>
            <a:r>
              <a:rPr lang="en-US" dirty="0" smtClean="0">
                <a:latin typeface="Times New Roman" pitchFamily="18" charset="0"/>
                <a:cs typeface="Times New Roman" pitchFamily="18" charset="0"/>
              </a:rPr>
              <a:t>Cost</a:t>
            </a:r>
          </a:p>
          <a:p>
            <a:pPr marL="798513" lvl="1" indent="-333375" eaLnBrk="1" hangingPunct="1"/>
            <a:r>
              <a:rPr lang="en-US" dirty="0" smtClean="0">
                <a:latin typeface="Times New Roman" pitchFamily="18" charset="0"/>
                <a:cs typeface="Times New Roman" pitchFamily="18" charset="0"/>
              </a:rPr>
              <a:t>Quality</a:t>
            </a:r>
          </a:p>
          <a:p>
            <a:pPr marL="0" indent="0" eaLnBrk="1" hangingPunct="1"/>
            <a:r>
              <a:rPr lang="en-US" dirty="0" smtClean="0">
                <a:latin typeface="Times New Roman" pitchFamily="18" charset="0"/>
                <a:cs typeface="Times New Roman" pitchFamily="18" charset="0"/>
              </a:rPr>
              <a:t>Handling/Controlling Changes</a:t>
            </a:r>
          </a:p>
          <a:p>
            <a:pPr marL="798513" lvl="1" indent="-333375" eaLnBrk="1" hangingPunct="1"/>
            <a:r>
              <a:rPr lang="en-US" dirty="0" smtClean="0">
                <a:latin typeface="Times New Roman" pitchFamily="18" charset="0"/>
                <a:cs typeface="Times New Roman" pitchFamily="18" charset="0"/>
              </a:rPr>
              <a:t>Planned</a:t>
            </a:r>
          </a:p>
          <a:p>
            <a:pPr marL="798513" lvl="1" indent="-333375" eaLnBrk="1" hangingPunct="1"/>
            <a:r>
              <a:rPr lang="en-US" dirty="0" smtClean="0">
                <a:latin typeface="Times New Roman" pitchFamily="18" charset="0"/>
                <a:cs typeface="Times New Roman" pitchFamily="18" charset="0"/>
              </a:rPr>
              <a:t>Unplanned</a:t>
            </a:r>
          </a:p>
          <a:p>
            <a:pPr marL="798513" lvl="1" indent="-333375" eaLnBrk="1" hangingPunct="1"/>
            <a:r>
              <a:rPr lang="en-US" dirty="0" smtClean="0">
                <a:latin typeface="Times New Roman" pitchFamily="18" charset="0"/>
                <a:cs typeface="Times New Roman" pitchFamily="18" charset="0"/>
              </a:rPr>
              <a:t>Scope Creep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fade">
                                      <p:cBhvr>
                                        <p:cTn id="7" dur="2000"/>
                                        <p:tgtEl>
                                          <p:spTgt spid="1884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8419">
                                            <p:txEl>
                                              <p:pRg st="0" end="0"/>
                                            </p:txEl>
                                          </p:spTgt>
                                        </p:tgtEl>
                                        <p:attrNameLst>
                                          <p:attrName>style.visibility</p:attrName>
                                        </p:attrNameLst>
                                      </p:cBhvr>
                                      <p:to>
                                        <p:strVal val="visible"/>
                                      </p:to>
                                    </p:set>
                                    <p:animEffect transition="in" filter="wipe(left)">
                                      <p:cBhvr>
                                        <p:cTn id="12" dur="500"/>
                                        <p:tgtEl>
                                          <p:spTgt spid="18841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8419">
                                            <p:txEl>
                                              <p:pRg st="1" end="1"/>
                                            </p:txEl>
                                          </p:spTgt>
                                        </p:tgtEl>
                                        <p:attrNameLst>
                                          <p:attrName>style.visibility</p:attrName>
                                        </p:attrNameLst>
                                      </p:cBhvr>
                                      <p:to>
                                        <p:strVal val="visible"/>
                                      </p:to>
                                    </p:set>
                                    <p:animEffect transition="in" filter="wipe(left)">
                                      <p:cBhvr>
                                        <p:cTn id="15" dur="500"/>
                                        <p:tgtEl>
                                          <p:spTgt spid="188419">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8419">
                                            <p:txEl>
                                              <p:pRg st="2" end="2"/>
                                            </p:txEl>
                                          </p:spTgt>
                                        </p:tgtEl>
                                        <p:attrNameLst>
                                          <p:attrName>style.visibility</p:attrName>
                                        </p:attrNameLst>
                                      </p:cBhvr>
                                      <p:to>
                                        <p:strVal val="visible"/>
                                      </p:to>
                                    </p:set>
                                    <p:animEffect transition="in" filter="wipe(left)">
                                      <p:cBhvr>
                                        <p:cTn id="18" dur="500"/>
                                        <p:tgtEl>
                                          <p:spTgt spid="188419">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8419">
                                            <p:txEl>
                                              <p:pRg st="3" end="3"/>
                                            </p:txEl>
                                          </p:spTgt>
                                        </p:tgtEl>
                                        <p:attrNameLst>
                                          <p:attrName>style.visibility</p:attrName>
                                        </p:attrNameLst>
                                      </p:cBhvr>
                                      <p:to>
                                        <p:strVal val="visible"/>
                                      </p:to>
                                    </p:set>
                                    <p:animEffect transition="in" filter="wipe(left)">
                                      <p:cBhvr>
                                        <p:cTn id="21" dur="500"/>
                                        <p:tgtEl>
                                          <p:spTgt spid="188419">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88419">
                                            <p:txEl>
                                              <p:pRg st="4" end="4"/>
                                            </p:txEl>
                                          </p:spTgt>
                                        </p:tgtEl>
                                        <p:attrNameLst>
                                          <p:attrName>style.visibility</p:attrName>
                                        </p:attrNameLst>
                                      </p:cBhvr>
                                      <p:to>
                                        <p:strVal val="visible"/>
                                      </p:to>
                                    </p:set>
                                    <p:animEffect transition="in" filter="wipe(left)">
                                      <p:cBhvr>
                                        <p:cTn id="24" dur="500"/>
                                        <p:tgtEl>
                                          <p:spTgt spid="18841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8419">
                                            <p:txEl>
                                              <p:pRg st="5" end="5"/>
                                            </p:txEl>
                                          </p:spTgt>
                                        </p:tgtEl>
                                        <p:attrNameLst>
                                          <p:attrName>style.visibility</p:attrName>
                                        </p:attrNameLst>
                                      </p:cBhvr>
                                      <p:to>
                                        <p:strVal val="visible"/>
                                      </p:to>
                                    </p:set>
                                    <p:animEffect transition="in" filter="wipe(left)">
                                      <p:cBhvr>
                                        <p:cTn id="29" dur="500"/>
                                        <p:tgtEl>
                                          <p:spTgt spid="188419">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8419">
                                            <p:txEl>
                                              <p:pRg st="6" end="6"/>
                                            </p:txEl>
                                          </p:spTgt>
                                        </p:tgtEl>
                                        <p:attrNameLst>
                                          <p:attrName>style.visibility</p:attrName>
                                        </p:attrNameLst>
                                      </p:cBhvr>
                                      <p:to>
                                        <p:strVal val="visible"/>
                                      </p:to>
                                    </p:set>
                                    <p:animEffect transition="in" filter="wipe(left)">
                                      <p:cBhvr>
                                        <p:cTn id="32" dur="500"/>
                                        <p:tgtEl>
                                          <p:spTgt spid="188419">
                                            <p:txEl>
                                              <p:pRg st="6" end="6"/>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88419">
                                            <p:txEl>
                                              <p:pRg st="7" end="7"/>
                                            </p:txEl>
                                          </p:spTgt>
                                        </p:tgtEl>
                                        <p:attrNameLst>
                                          <p:attrName>style.visibility</p:attrName>
                                        </p:attrNameLst>
                                      </p:cBhvr>
                                      <p:to>
                                        <p:strVal val="visible"/>
                                      </p:to>
                                    </p:set>
                                    <p:animEffect transition="in" filter="wipe(left)">
                                      <p:cBhvr>
                                        <p:cTn id="35" dur="500"/>
                                        <p:tgtEl>
                                          <p:spTgt spid="188419">
                                            <p:txEl>
                                              <p:pRg st="7" end="7"/>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88419">
                                            <p:txEl>
                                              <p:pRg st="8" end="8"/>
                                            </p:txEl>
                                          </p:spTgt>
                                        </p:tgtEl>
                                        <p:attrNameLst>
                                          <p:attrName>style.visibility</p:attrName>
                                        </p:attrNameLst>
                                      </p:cBhvr>
                                      <p:to>
                                        <p:strVal val="visible"/>
                                      </p:to>
                                    </p:set>
                                    <p:animEffect transition="in" filter="wipe(left)">
                                      <p:cBhvr>
                                        <p:cTn id="38" dur="500"/>
                                        <p:tgtEl>
                                          <p:spTgt spid="188419">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8419">
                                            <p:txEl>
                                              <p:pRg st="9" end="9"/>
                                            </p:txEl>
                                          </p:spTgt>
                                        </p:tgtEl>
                                        <p:attrNameLst>
                                          <p:attrName>style.visibility</p:attrName>
                                        </p:attrNameLst>
                                      </p:cBhvr>
                                      <p:to>
                                        <p:strVal val="visible"/>
                                      </p:to>
                                    </p:set>
                                    <p:animEffect transition="in" filter="wipe(left)">
                                      <p:cBhvr>
                                        <p:cTn id="43" dur="500"/>
                                        <p:tgtEl>
                                          <p:spTgt spid="188419">
                                            <p:txEl>
                                              <p:pRg st="9" end="9"/>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88419">
                                            <p:txEl>
                                              <p:pRg st="10" end="10"/>
                                            </p:txEl>
                                          </p:spTgt>
                                        </p:tgtEl>
                                        <p:attrNameLst>
                                          <p:attrName>style.visibility</p:attrName>
                                        </p:attrNameLst>
                                      </p:cBhvr>
                                      <p:to>
                                        <p:strVal val="visible"/>
                                      </p:to>
                                    </p:set>
                                    <p:animEffect transition="in" filter="wipe(left)">
                                      <p:cBhvr>
                                        <p:cTn id="46" dur="500"/>
                                        <p:tgtEl>
                                          <p:spTgt spid="188419">
                                            <p:txEl>
                                              <p:pRg st="10" end="10"/>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8419">
                                            <p:txEl>
                                              <p:pRg st="11" end="11"/>
                                            </p:txEl>
                                          </p:spTgt>
                                        </p:tgtEl>
                                        <p:attrNameLst>
                                          <p:attrName>style.visibility</p:attrName>
                                        </p:attrNameLst>
                                      </p:cBhvr>
                                      <p:to>
                                        <p:strVal val="visible"/>
                                      </p:to>
                                    </p:set>
                                    <p:animEffect transition="in" filter="wipe(left)">
                                      <p:cBhvr>
                                        <p:cTn id="49" dur="500"/>
                                        <p:tgtEl>
                                          <p:spTgt spid="188419">
                                            <p:txEl>
                                              <p:pRg st="11" end="11"/>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88419">
                                            <p:txEl>
                                              <p:pRg st="12" end="12"/>
                                            </p:txEl>
                                          </p:spTgt>
                                        </p:tgtEl>
                                        <p:attrNameLst>
                                          <p:attrName>style.visibility</p:attrName>
                                        </p:attrNameLst>
                                      </p:cBhvr>
                                      <p:to>
                                        <p:strVal val="visible"/>
                                      </p:to>
                                    </p:set>
                                    <p:animEffect transition="in" filter="wipe(left)">
                                      <p:cBhvr>
                                        <p:cTn id="52" dur="500"/>
                                        <p:tgtEl>
                                          <p:spTgt spid="1884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P spid="1884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How to Achieve Quality Processes</a:t>
            </a:r>
          </a:p>
        </p:txBody>
      </p:sp>
      <p:sp>
        <p:nvSpPr>
          <p:cNvPr id="15363" name="Rectangle 3"/>
          <p:cNvSpPr>
            <a:spLocks noGrp="1" noChangeArrowheads="1"/>
          </p:cNvSpPr>
          <p:nvPr>
            <p:ph type="body" idx="1"/>
          </p:nvPr>
        </p:nvSpPr>
        <p:spPr>
          <a:xfrm>
            <a:off x="2209800" y="1295400"/>
            <a:ext cx="3365500" cy="3067050"/>
          </a:xfrm>
        </p:spPr>
        <p:txBody>
          <a:bodyPr/>
          <a:lstStyle/>
          <a:p>
            <a:pPr marL="0" indent="0" eaLnBrk="1" hangingPunct="1"/>
            <a:r>
              <a:rPr lang="en-US" sz="2800" smtClean="0"/>
              <a:t>ISO</a:t>
            </a:r>
          </a:p>
          <a:p>
            <a:pPr marL="0" indent="0" eaLnBrk="1" hangingPunct="1"/>
            <a:endParaRPr lang="en-US" sz="2800" smtClean="0"/>
          </a:p>
          <a:p>
            <a:pPr marL="0" indent="0" eaLnBrk="1" hangingPunct="1"/>
            <a:r>
              <a:rPr lang="en-US" sz="2800" smtClean="0"/>
              <a:t>CMM</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1"/>
          <p:cNvSpPr>
            <a:spLocks noGrp="1" noChangeArrowheads="1"/>
          </p:cNvSpPr>
          <p:nvPr>
            <p:ph type="title"/>
          </p:nvPr>
        </p:nvSpPr>
        <p:spPr/>
        <p:txBody>
          <a:bodyPr/>
          <a:lstStyle/>
          <a:p>
            <a:pPr eaLnBrk="1" hangingPunct="1"/>
            <a:r>
              <a:rPr lang="en-US" smtClean="0"/>
              <a:t>ISO – CMM Differences</a:t>
            </a:r>
          </a:p>
        </p:txBody>
      </p:sp>
      <p:graphicFrame>
        <p:nvGraphicFramePr>
          <p:cNvPr id="196724" name="Group 116"/>
          <p:cNvGraphicFramePr>
            <a:graphicFrameLocks noGrp="1"/>
          </p:cNvGraphicFramePr>
          <p:nvPr>
            <p:ph idx="1"/>
          </p:nvPr>
        </p:nvGraphicFramePr>
        <p:xfrm>
          <a:off x="215900" y="1047750"/>
          <a:ext cx="8486775" cy="3961892"/>
        </p:xfrm>
        <a:graphic>
          <a:graphicData uri="http://schemas.openxmlformats.org/drawingml/2006/table">
            <a:tbl>
              <a:tblPr/>
              <a:tblGrid>
                <a:gridCol w="4243388"/>
                <a:gridCol w="4243387"/>
              </a:tblGrid>
              <a:tr h="323850">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800" b="1" i="0" u="none" strike="noStrike" cap="none" normalizeH="0" baseline="0" dirty="0" smtClean="0">
                          <a:ln>
                            <a:noFill/>
                          </a:ln>
                          <a:solidFill>
                            <a:schemeClr val="tx1"/>
                          </a:solidFill>
                          <a:effectLst/>
                          <a:latin typeface="Verdana" pitchFamily="34" charset="0"/>
                          <a:ea typeface="MS PGothic" pitchFamily="34" charset="-128"/>
                          <a:cs typeface="Arial" charset="0"/>
                        </a:rPr>
                        <a:t>ISO9001:2000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800" b="1" i="0" u="none" strike="noStrike" cap="none" normalizeH="0" baseline="0" dirty="0" smtClean="0">
                          <a:ln>
                            <a:noFill/>
                          </a:ln>
                          <a:solidFill>
                            <a:schemeClr val="tx1"/>
                          </a:solidFill>
                          <a:effectLst/>
                          <a:latin typeface="Verdana" pitchFamily="34" charset="0"/>
                          <a:ea typeface="MS PGothic" pitchFamily="34" charset="-128"/>
                          <a:cs typeface="Arial" charset="0"/>
                        </a:rPr>
                        <a:t>CMMI-DEV</a:t>
                      </a:r>
                      <a:endPar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International standard, applies to all types of organizations, supports both product and service oriented organizations</a:t>
                      </a:r>
                      <a:endPar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Written specifically for software development companies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A brief document – about 25 pages long, identifying the minimal requirements for a quality system</a:t>
                      </a:r>
                      <a:endPar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A detailed document – over 500 pages long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Emphasizes on a management of continuous improvement process, based on the PDCA (Plan-Do-Check-Act) model</a:t>
                      </a:r>
                      <a:endPar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Emphasizes on achieving “maturity” and improving its process continuously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One level of standard.  The standard is based on recommendation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Defines 5 maturity levels of the organization, covering 25 process areas (PAs)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07" name="Text Box 111"/>
          <p:cNvSpPr txBox="1">
            <a:spLocks noChangeArrowheads="1"/>
          </p:cNvSpPr>
          <p:nvPr/>
        </p:nvSpPr>
        <p:spPr bwMode="auto">
          <a:xfrm>
            <a:off x="609600" y="5967413"/>
            <a:ext cx="5534025" cy="244475"/>
          </a:xfrm>
          <a:prstGeom prst="rect">
            <a:avLst/>
          </a:prstGeom>
          <a:noFill/>
          <a:ln w="9525">
            <a:noFill/>
            <a:miter lim="800000"/>
            <a:headEnd/>
            <a:tailEnd/>
          </a:ln>
        </p:spPr>
        <p:txBody>
          <a:bodyPr wrap="none">
            <a:spAutoFit/>
          </a:bodyPr>
          <a:lstStyle/>
          <a:p>
            <a:r>
              <a:rPr lang="en-US" sz="1000">
                <a:latin typeface="Verdana" pitchFamily="34" charset="0"/>
              </a:rPr>
              <a:t>Netta Dotan, Quality Assurance &amp; project management, Ronkal Office Technologies</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wrap="square" lIns="91420" tIns="45711" rIns="91420" bIns="45711"/>
          <a:lstStyle/>
          <a:p>
            <a:pPr defTabSz="992188" eaLnBrk="1" hangingPunct="1"/>
            <a:r>
              <a:rPr lang="en-US" smtClean="0"/>
              <a:t>ISO – CMM Differences – My View</a:t>
            </a:r>
          </a:p>
        </p:txBody>
      </p:sp>
      <p:graphicFrame>
        <p:nvGraphicFramePr>
          <p:cNvPr id="76888" name="Group 88"/>
          <p:cNvGraphicFramePr>
            <a:graphicFrameLocks noGrp="1"/>
          </p:cNvGraphicFramePr>
          <p:nvPr>
            <p:ph sz="half" idx="2"/>
          </p:nvPr>
        </p:nvGraphicFramePr>
        <p:xfrm>
          <a:off x="685800" y="1143000"/>
          <a:ext cx="7543800" cy="2648712"/>
        </p:xfrm>
        <a:graphic>
          <a:graphicData uri="http://schemas.openxmlformats.org/drawingml/2006/table">
            <a:tbl>
              <a:tblPr/>
              <a:tblGrid>
                <a:gridCol w="3771900"/>
                <a:gridCol w="3771900"/>
              </a:tblGrid>
              <a:tr h="381000">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2000" b="1" i="0" u="none" strike="noStrike" cap="none" normalizeH="0" baseline="0" smtClean="0">
                          <a:ln>
                            <a:noFill/>
                          </a:ln>
                          <a:solidFill>
                            <a:schemeClr val="tx1"/>
                          </a:solidFill>
                          <a:effectLst/>
                          <a:latin typeface="Verdana" pitchFamily="34" charset="0"/>
                          <a:ea typeface="MS PGothic" pitchFamily="34" charset="-128"/>
                          <a:cs typeface="Arial" charset="0"/>
                        </a:rPr>
                        <a:t>ISO 9000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2000" b="1" i="0" u="none" strike="noStrike" cap="none" normalizeH="0" baseline="0" smtClean="0">
                          <a:ln>
                            <a:noFill/>
                          </a:ln>
                          <a:solidFill>
                            <a:schemeClr val="tx1"/>
                          </a:solidFill>
                          <a:effectLst/>
                          <a:latin typeface="Verdana" pitchFamily="34" charset="0"/>
                          <a:ea typeface="MS PGothic" pitchFamily="34" charset="-128"/>
                          <a:cs typeface="Arial" charset="0"/>
                        </a:rPr>
                        <a:t>SW-CMMI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Outwardly focused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Inwardly focused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Minimum requirements with implied continuous improvements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Explicit continuous quality improvement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Registration 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No documentation</a:t>
                      </a:r>
                    </a:p>
                    <a:p>
                      <a:pPr marL="0" marR="0" lvl="0" indent="0" algn="l" defTabSz="914400" rtl="0" eaLnBrk="1" fontAlgn="base" latinLnBrk="0" hangingPunct="1">
                        <a:lnSpc>
                          <a:spcPct val="95000"/>
                        </a:lnSpc>
                        <a:spcBef>
                          <a:spcPct val="35000"/>
                        </a:spcBef>
                        <a:spcAft>
                          <a:spcPct val="0"/>
                        </a:spcAft>
                        <a:buClr>
                          <a:schemeClr val="tx1"/>
                        </a:buClr>
                        <a:buSzTx/>
                        <a:buFontTx/>
                        <a:buNone/>
                        <a:tabLst/>
                      </a:pPr>
                      <a:endPar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6889" name="Group 89"/>
          <p:cNvGraphicFramePr>
            <a:graphicFrameLocks noGrp="1"/>
          </p:cNvGraphicFramePr>
          <p:nvPr/>
        </p:nvGraphicFramePr>
        <p:xfrm>
          <a:off x="762000" y="4495800"/>
          <a:ext cx="7467600" cy="1133856"/>
        </p:xfrm>
        <a:graphic>
          <a:graphicData uri="http://schemas.openxmlformats.org/drawingml/2006/table">
            <a:tbl>
              <a:tblPr/>
              <a:tblGrid>
                <a:gridCol w="3733800"/>
                <a:gridCol w="3733800"/>
              </a:tblGrid>
              <a:tr h="838200">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Certification audit for a 50 employee organization will be executed by 1 -12 auditors during one 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Certification audit for a 50 employee organization will be executed by 4 auditors during 4-5 days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6" name="Text Box 81"/>
          <p:cNvSpPr txBox="1">
            <a:spLocks noChangeArrowheads="1"/>
          </p:cNvSpPr>
          <p:nvPr/>
        </p:nvSpPr>
        <p:spPr bwMode="auto">
          <a:xfrm>
            <a:off x="1431925" y="5373688"/>
            <a:ext cx="184150" cy="457200"/>
          </a:xfrm>
          <a:prstGeom prst="rect">
            <a:avLst/>
          </a:prstGeom>
          <a:noFill/>
          <a:ln w="9525">
            <a:noFill/>
            <a:miter lim="800000"/>
            <a:headEnd/>
            <a:tailEnd/>
          </a:ln>
        </p:spPr>
        <p:txBody>
          <a:bodyPr wrap="none">
            <a:spAutoFit/>
          </a:bodyPr>
          <a:lstStyle/>
          <a:p>
            <a:endParaRPr lang="en-US"/>
          </a:p>
        </p:txBody>
      </p:sp>
      <p:sp>
        <p:nvSpPr>
          <p:cNvPr id="17437" name="Text Box 82"/>
          <p:cNvSpPr txBox="1">
            <a:spLocks noChangeArrowheads="1"/>
          </p:cNvSpPr>
          <p:nvPr/>
        </p:nvSpPr>
        <p:spPr bwMode="auto">
          <a:xfrm>
            <a:off x="1143000" y="5738813"/>
            <a:ext cx="5534025" cy="244475"/>
          </a:xfrm>
          <a:prstGeom prst="rect">
            <a:avLst/>
          </a:prstGeom>
          <a:noFill/>
          <a:ln w="9525">
            <a:noFill/>
            <a:miter lim="800000"/>
            <a:headEnd/>
            <a:tailEnd/>
          </a:ln>
        </p:spPr>
        <p:txBody>
          <a:bodyPr wrap="none">
            <a:spAutoFit/>
          </a:bodyPr>
          <a:lstStyle/>
          <a:p>
            <a:r>
              <a:rPr lang="en-US" sz="1000">
                <a:latin typeface="Verdana" pitchFamily="34" charset="0"/>
              </a:rPr>
              <a:t>Netta Dotan, Quality Assurance &amp; project management, Ronkal Office Technologies</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914400" y="1220788"/>
            <a:ext cx="7467600" cy="4113212"/>
          </a:xfrm>
        </p:spPr>
        <p:txBody>
          <a:bodyPr/>
          <a:lstStyle/>
          <a:p>
            <a:pPr marL="373063" indent="-373063" defTabSz="992188" eaLnBrk="1" hangingPunct="1"/>
            <a:r>
              <a:rPr lang="en-US" dirty="0" smtClean="0">
                <a:latin typeface="Times New Roman" pitchFamily="18" charset="0"/>
                <a:cs typeface="Times New Roman" pitchFamily="18" charset="0"/>
              </a:rPr>
              <a:t>Both require the organization be explicit about what their processes and quality systems are</a:t>
            </a:r>
          </a:p>
          <a:p>
            <a:pPr marL="373063" indent="-373063" defTabSz="992188" eaLnBrk="1" hangingPunct="1"/>
            <a:r>
              <a:rPr lang="en-US" dirty="0" smtClean="0">
                <a:latin typeface="Times New Roman" pitchFamily="18" charset="0"/>
                <a:cs typeface="Times New Roman" pitchFamily="18" charset="0"/>
              </a:rPr>
              <a:t>Say what you do;  do what you say</a:t>
            </a:r>
          </a:p>
          <a:p>
            <a:pPr marL="373063" indent="-373063" defTabSz="992188" eaLnBrk="1" hangingPunct="1"/>
            <a:r>
              <a:rPr lang="en-US" dirty="0" smtClean="0">
                <a:latin typeface="Times New Roman" pitchFamily="18" charset="0"/>
                <a:cs typeface="Times New Roman" pitchFamily="18" charset="0"/>
              </a:rPr>
              <a:t>The organization records and tracks data for objective analysis</a:t>
            </a:r>
          </a:p>
          <a:p>
            <a:pPr marL="373063" indent="-373063" defTabSz="992188" eaLnBrk="1" hangingPunct="1"/>
            <a:r>
              <a:rPr lang="en-US" dirty="0" smtClean="0">
                <a:latin typeface="Times New Roman" pitchFamily="18" charset="0"/>
                <a:cs typeface="Times New Roman" pitchFamily="18" charset="0"/>
              </a:rPr>
              <a:t>Require strong management support to succeed</a:t>
            </a:r>
          </a:p>
          <a:p>
            <a:pPr marL="373063" indent="-373063" defTabSz="992188" eaLnBrk="1" hangingPunct="1"/>
            <a:r>
              <a:rPr lang="en-US" dirty="0" smtClean="0">
                <a:latin typeface="Times New Roman" pitchFamily="18" charset="0"/>
                <a:cs typeface="Times New Roman" pitchFamily="18" charset="0"/>
              </a:rPr>
              <a:t>Provide a structured and measured approach to quality improvement</a:t>
            </a:r>
          </a:p>
          <a:p>
            <a:pPr marL="373063" indent="-373063" defTabSz="992188" eaLnBrk="1" hangingPunct="1"/>
            <a:r>
              <a:rPr lang="en-US" dirty="0" smtClean="0">
                <a:latin typeface="Times New Roman" pitchFamily="18" charset="0"/>
                <a:cs typeface="Times New Roman" pitchFamily="18" charset="0"/>
              </a:rPr>
              <a:t>Require an outside audit for “certification”</a:t>
            </a:r>
          </a:p>
          <a:p>
            <a:pPr marL="373063" indent="-373063" defTabSz="992188" eaLnBrk="1" hangingPunct="1"/>
            <a:r>
              <a:rPr lang="en-US" dirty="0" smtClean="0">
                <a:latin typeface="Times New Roman" pitchFamily="18" charset="0"/>
                <a:cs typeface="Times New Roman" pitchFamily="18" charset="0"/>
              </a:rPr>
              <a:t>Both are refined/improved over time</a:t>
            </a:r>
          </a:p>
        </p:txBody>
      </p:sp>
      <p:sp>
        <p:nvSpPr>
          <p:cNvPr id="18435" name="Rectangle 3"/>
          <p:cNvSpPr>
            <a:spLocks noGrp="1" noChangeArrowheads="1"/>
          </p:cNvSpPr>
          <p:nvPr>
            <p:ph type="title"/>
          </p:nvPr>
        </p:nvSpPr>
        <p:spPr>
          <a:noFill/>
        </p:spPr>
        <p:txBody>
          <a:bodyPr wrap="square" lIns="91420" tIns="45711" rIns="91420" bIns="45711"/>
          <a:lstStyle/>
          <a:p>
            <a:pPr defTabSz="992188" eaLnBrk="1" hangingPunct="1"/>
            <a:r>
              <a:rPr lang="en-US" smtClean="0">
                <a:solidFill>
                  <a:schemeClr val="tx1"/>
                </a:solidFill>
                <a:ea typeface="Arial Unicode MS" pitchFamily="34" charset="-128"/>
                <a:cs typeface="Arial Unicode MS" pitchFamily="34" charset="-128"/>
              </a:rPr>
              <a:t>ISO </a:t>
            </a:r>
            <a:r>
              <a:rPr lang="en-US" smtClean="0">
                <a:solidFill>
                  <a:schemeClr val="tx1"/>
                </a:solidFill>
                <a:latin typeface="Arial Unicode MS" pitchFamily="34" charset="-128"/>
                <a:ea typeface="Arial Unicode MS" pitchFamily="34" charset="-128"/>
                <a:cs typeface="Arial Unicode MS" pitchFamily="34" charset="-128"/>
              </a:rPr>
              <a:t>–</a:t>
            </a:r>
            <a:r>
              <a:rPr lang="en-US" smtClean="0">
                <a:solidFill>
                  <a:schemeClr val="tx1"/>
                </a:solidFill>
                <a:ea typeface="Arial Unicode MS" pitchFamily="34" charset="-128"/>
                <a:cs typeface="Arial Unicode MS" pitchFamily="34" charset="-128"/>
              </a:rPr>
              <a:t> CMM Similarities</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t>Meet ISO</a:t>
            </a:r>
          </a:p>
        </p:txBody>
      </p:sp>
      <p:sp>
        <p:nvSpPr>
          <p:cNvPr id="19459" name="Rectangle 3"/>
          <p:cNvSpPr>
            <a:spLocks noGrp="1" noChangeArrowheads="1"/>
          </p:cNvSpPr>
          <p:nvPr>
            <p:ph type="body" idx="1"/>
          </p:nvPr>
        </p:nvSpPr>
        <p:spPr>
          <a:xfrm>
            <a:off x="685800" y="838200"/>
            <a:ext cx="8016875" cy="5181600"/>
          </a:xfrm>
        </p:spPr>
        <p:txBody>
          <a:bodyPr/>
          <a:lstStyle/>
          <a:p>
            <a:pPr marL="285750" indent="-285750" eaLnBrk="1" hangingPunct="1">
              <a:lnSpc>
                <a:spcPct val="75000"/>
              </a:lnSpc>
            </a:pPr>
            <a:r>
              <a:rPr lang="en-US" dirty="0" smtClean="0">
                <a:latin typeface="Times New Roman" pitchFamily="18" charset="0"/>
                <a:cs typeface="Times New Roman" pitchFamily="18" charset="0"/>
              </a:rPr>
              <a:t>The International Organization for Standardization (ISO) is a worldwide federation of national standards bodies from some 162 countries, representing approximately 95% of worldwide production.  ISO is a non-governmental organization established in 1947 to promote the development of standardization and related activities in the world with a view to facilitating international exchange of goods and services and development of cooperation in the spheres of intellectual, scientific, technological and economic activity</a:t>
            </a:r>
          </a:p>
          <a:p>
            <a:pPr marL="285750" indent="-285750" eaLnBrk="1" hangingPunct="1">
              <a:lnSpc>
                <a:spcPct val="75000"/>
              </a:lnSpc>
            </a:pPr>
            <a:endParaRPr lang="en-US" dirty="0" smtClean="0"/>
          </a:p>
          <a:p>
            <a:pPr marL="285750" indent="-285750" eaLnBrk="1" hangingPunct="1">
              <a:lnSpc>
                <a:spcPct val="75000"/>
              </a:lnSpc>
            </a:pPr>
            <a:r>
              <a:rPr lang="en-US" dirty="0" smtClean="0">
                <a:latin typeface="Times New Roman" pitchFamily="18" charset="0"/>
                <a:cs typeface="Times New Roman" pitchFamily="18" charset="0"/>
              </a:rPr>
              <a:t>ISO (International Organization for Standardization) is the world's largest developer and publisher of International Standards.</a:t>
            </a:r>
          </a:p>
          <a:p>
            <a:pPr marL="285750" indent="-285750" eaLnBrk="1" hangingPunct="1">
              <a:lnSpc>
                <a:spcPct val="75000"/>
              </a:lnSpc>
            </a:pPr>
            <a:endParaRPr lang="en-US" dirty="0" smtClean="0"/>
          </a:p>
          <a:p>
            <a:pPr marL="285750" indent="-285750" eaLnBrk="1" hangingPunct="1">
              <a:lnSpc>
                <a:spcPct val="75000"/>
              </a:lnSpc>
            </a:pPr>
            <a:r>
              <a:rPr lang="en-US" dirty="0" smtClean="0">
                <a:latin typeface="Times New Roman" pitchFamily="18" charset="0"/>
                <a:cs typeface="Times New Roman" pitchFamily="18" charset="0"/>
              </a:rPr>
              <a:t>ISO is a non-governmental organization that forms a bridge between the public and private sectors. On the one hand, many of its member institutes are part of the governmental structure of their countries, or are mandated by their government. On the other hand, other members have their roots uniquely in the private sector, having been set up by national partnerships of industry associations.  Therefore, ISO enables a consensus to be reached on solutions that meet both the requirements of business and the broader needs of society</a:t>
            </a:r>
            <a:r>
              <a:rPr lang="en-US" dirty="0" smtClean="0"/>
              <a:t>.</a:t>
            </a:r>
            <a:endParaRPr lang="en-US" b="1" dirty="0" smtClean="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ISO’s Impact</a:t>
            </a:r>
          </a:p>
        </p:txBody>
      </p:sp>
      <p:sp>
        <p:nvSpPr>
          <p:cNvPr id="20483" name="Rectangle 3"/>
          <p:cNvSpPr>
            <a:spLocks noGrp="1" noChangeArrowheads="1"/>
          </p:cNvSpPr>
          <p:nvPr>
            <p:ph type="body" idx="1"/>
          </p:nvPr>
        </p:nvSpPr>
        <p:spPr>
          <a:xfrm>
            <a:off x="762000" y="914400"/>
            <a:ext cx="7467600" cy="5105400"/>
          </a:xfrm>
        </p:spPr>
        <p:txBody>
          <a:bodyPr/>
          <a:lstStyle/>
          <a:p>
            <a:pPr eaLnBrk="1" hangingPunct="1">
              <a:lnSpc>
                <a:spcPct val="75000"/>
              </a:lnSpc>
            </a:pPr>
            <a:r>
              <a:rPr lang="en-US" sz="1800" b="1" u="sng" dirty="0" smtClean="0">
                <a:latin typeface="Times New Roman" pitchFamily="18" charset="0"/>
                <a:cs typeface="Times New Roman" pitchFamily="18" charset="0"/>
              </a:rPr>
              <a:t>In the global economy</a:t>
            </a:r>
            <a:r>
              <a:rPr lang="en-US" sz="1800" dirty="0" smtClean="0">
                <a:latin typeface="Times New Roman" pitchFamily="18" charset="0"/>
                <a:cs typeface="Times New Roman" pitchFamily="18" charset="0"/>
              </a:rPr>
              <a:t> </a:t>
            </a:r>
          </a:p>
          <a:p>
            <a:pPr eaLnBrk="1" hangingPunct="1">
              <a:lnSpc>
                <a:spcPct val="75000"/>
              </a:lnSpc>
            </a:pPr>
            <a:r>
              <a:rPr lang="en-US" sz="1800" dirty="0" smtClean="0">
                <a:latin typeface="Times New Roman" pitchFamily="18" charset="0"/>
                <a:cs typeface="Times New Roman" pitchFamily="18" charset="0"/>
              </a:rPr>
              <a:t>ISO 9001:2000 and ISO 14001:2004 have become thoroughly integrated with the world economy. </a:t>
            </a:r>
          </a:p>
          <a:p>
            <a:pPr eaLnBrk="1" hangingPunct="1">
              <a:lnSpc>
                <a:spcPct val="75000"/>
              </a:lnSpc>
            </a:pPr>
            <a:r>
              <a:rPr lang="en-US" sz="1800" dirty="0" smtClean="0">
                <a:latin typeface="Times New Roman" pitchFamily="18" charset="0"/>
                <a:cs typeface="Times New Roman" pitchFamily="18" charset="0"/>
              </a:rPr>
              <a:t>ISO 9001:2000 is now firmly established as the globally accepted standard for providing assurance about the quality of goods and services in supplier-customer relations.</a:t>
            </a:r>
          </a:p>
          <a:p>
            <a:pPr eaLnBrk="1" hangingPunct="1">
              <a:lnSpc>
                <a:spcPct val="75000"/>
              </a:lnSpc>
            </a:pPr>
            <a:r>
              <a:rPr lang="en-US" sz="1800" dirty="0" smtClean="0">
                <a:latin typeface="Times New Roman" pitchFamily="18" charset="0"/>
                <a:cs typeface="Times New Roman" pitchFamily="18" charset="0"/>
              </a:rPr>
              <a:t>The positive roles played in globalization by ISO’s standards for quality and environmental management systems include the following:</a:t>
            </a:r>
          </a:p>
          <a:p>
            <a:pPr marL="635000" lvl="1" indent="-520700" eaLnBrk="1" hangingPunct="1">
              <a:lnSpc>
                <a:spcPct val="75000"/>
              </a:lnSpc>
            </a:pPr>
            <a:r>
              <a:rPr lang="en-US" dirty="0" smtClean="0">
                <a:latin typeface="Times New Roman" pitchFamily="18" charset="0"/>
                <a:cs typeface="Times New Roman" pitchFamily="18" charset="0"/>
              </a:rPr>
              <a:t>a unifying base for global businesses and supply chains – such as the automotive and oil and gas sectors </a:t>
            </a:r>
          </a:p>
          <a:p>
            <a:pPr marL="635000" lvl="1" indent="-520700" eaLnBrk="1" hangingPunct="1">
              <a:lnSpc>
                <a:spcPct val="75000"/>
              </a:lnSpc>
            </a:pPr>
            <a:r>
              <a:rPr lang="en-US" dirty="0" smtClean="0">
                <a:latin typeface="Times New Roman" pitchFamily="18" charset="0"/>
                <a:cs typeface="Times New Roman" pitchFamily="18" charset="0"/>
              </a:rPr>
              <a:t>a technical support for regulation – as, for example, in the medical devices sector </a:t>
            </a:r>
          </a:p>
          <a:p>
            <a:pPr marL="635000" lvl="1" indent="-520700" eaLnBrk="1" hangingPunct="1">
              <a:lnSpc>
                <a:spcPct val="75000"/>
              </a:lnSpc>
            </a:pPr>
            <a:r>
              <a:rPr lang="en-US" dirty="0" smtClean="0">
                <a:latin typeface="Times New Roman" pitchFamily="18" charset="0"/>
                <a:cs typeface="Times New Roman" pitchFamily="18" charset="0"/>
              </a:rPr>
              <a:t>a tool for major new economic players to increase their participation in global supply chains, in export trade and in business process outsourcing; </a:t>
            </a:r>
          </a:p>
          <a:p>
            <a:pPr marL="635000" lvl="1" indent="-520700" eaLnBrk="1" hangingPunct="1">
              <a:lnSpc>
                <a:spcPct val="75000"/>
              </a:lnSpc>
            </a:pPr>
            <a:r>
              <a:rPr lang="en-US" dirty="0" smtClean="0">
                <a:latin typeface="Times New Roman" pitchFamily="18" charset="0"/>
                <a:cs typeface="Times New Roman" pitchFamily="18" charset="0"/>
              </a:rPr>
              <a:t>a tool for regional integration –  as shown by their adoption by new or potential members of the European Union </a:t>
            </a:r>
          </a:p>
          <a:p>
            <a:pPr eaLnBrk="1" hangingPunct="1">
              <a:lnSpc>
                <a:spcPct val="75000"/>
              </a:lnSpc>
            </a:pPr>
            <a:r>
              <a:rPr lang="en-US" sz="1800" dirty="0" smtClean="0">
                <a:latin typeface="Times New Roman" pitchFamily="18" charset="0"/>
                <a:cs typeface="Times New Roman" pitchFamily="18" charset="0"/>
              </a:rPr>
              <a:t>In the rise of services in the global economy – nearly 33 % of ISO 9001:2000 certificates in 2005 went to organizations in the service sectors</a:t>
            </a:r>
            <a:r>
              <a:rPr lang="en-US" sz="1400" dirty="0" smtClean="0">
                <a:latin typeface="Times New Roman" pitchFamily="18" charset="0"/>
                <a:cs typeface="Times New Roman" pitchFamily="18" charset="0"/>
              </a:rPr>
              <a:t>.</a:t>
            </a:r>
          </a:p>
          <a:p>
            <a:pPr eaLnBrk="1" hangingPunct="1">
              <a:lnSpc>
                <a:spcPct val="75000"/>
              </a:lnSpc>
            </a:pPr>
            <a:endParaRPr lang="en-US" sz="1400" dirty="0" smtClean="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619" name="Group 67"/>
          <p:cNvGraphicFramePr>
            <a:graphicFrameLocks noGrp="1"/>
          </p:cNvGraphicFramePr>
          <p:nvPr>
            <p:ph/>
          </p:nvPr>
        </p:nvGraphicFramePr>
        <p:xfrm>
          <a:off x="704850" y="909638"/>
          <a:ext cx="8134350" cy="4803650"/>
        </p:xfrm>
        <a:graphic>
          <a:graphicData uri="http://schemas.openxmlformats.org/drawingml/2006/table">
            <a:tbl>
              <a:tblPr/>
              <a:tblGrid>
                <a:gridCol w="5086350"/>
                <a:gridCol w="1524000"/>
                <a:gridCol w="1524000"/>
              </a:tblGrid>
              <a:tr h="420688">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800" b="1" i="0" u="none" strike="noStrike" cap="none" normalizeH="0" baseline="0" dirty="0" smtClean="0">
                          <a:ln>
                            <a:noFill/>
                          </a:ln>
                          <a:solidFill>
                            <a:schemeClr val="tx1"/>
                          </a:solidFill>
                          <a:effectLst/>
                          <a:latin typeface="Verdana" pitchFamily="34" charset="0"/>
                          <a:ea typeface="MS PGothic" pitchFamily="34" charset="-128"/>
                          <a:cs typeface="Arial" charset="0"/>
                        </a:rPr>
                        <a:t>Sector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800" b="1" i="0" u="none" strike="noStrike" cap="none" normalizeH="0" baseline="0" smtClean="0">
                          <a:ln>
                            <a:noFill/>
                          </a:ln>
                          <a:solidFill>
                            <a:schemeClr val="tx1"/>
                          </a:solidFill>
                          <a:effectLst/>
                          <a:latin typeface="Verdana" pitchFamily="34" charset="0"/>
                          <a:ea typeface="MS PGothic" pitchFamily="34" charset="-128"/>
                          <a:cs typeface="Arial" charset="0"/>
                        </a:rPr>
                        <a:t>Standards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800" b="1" i="0" u="none" strike="noStrike" cap="none" normalizeH="0" baseline="0" smtClean="0">
                          <a:ln>
                            <a:noFill/>
                          </a:ln>
                          <a:solidFill>
                            <a:schemeClr val="tx1"/>
                          </a:solidFill>
                          <a:effectLst/>
                          <a:latin typeface="Verdana" pitchFamily="34" charset="0"/>
                          <a:ea typeface="MS PGothic" pitchFamily="34" charset="-128"/>
                          <a:cs typeface="Arial" charset="0"/>
                        </a:rPr>
                        <a:t>Pages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Generalities, Infrastructure and Sciences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1,601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64,568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Health, Safety and 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734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29,491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Engineering Technologies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4,937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223,394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Electronics, Information Technology and Telecommunications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2,902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506,057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Transport and Distribution of Goods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1,957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55,646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Agriculture and Food Technology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1,054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26,286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Materials Technology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4,373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114,269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Construction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380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14,632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Special Technologies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cs typeface="Arial" charset="0"/>
                        </a:rPr>
                        <a:t>3,602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cs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rgbClr val="FF0000"/>
                          </a:solidFill>
                          <a:effectLst/>
                          <a:latin typeface="Verdana" pitchFamily="34" charset="0"/>
                          <a:ea typeface="MS PGothic" pitchFamily="34" charset="-128"/>
                          <a:cs typeface="Arial" charset="0"/>
                        </a:rPr>
                        <a:t>18,083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5000"/>
                        </a:lnSpc>
                        <a:spcBef>
                          <a:spcPct val="35000"/>
                        </a:spcBef>
                        <a:spcAft>
                          <a:spcPct val="0"/>
                        </a:spcAft>
                        <a:buClr>
                          <a:schemeClr val="tx1"/>
                        </a:buClr>
                        <a:buSzTx/>
                        <a:buFontTx/>
                        <a:buNone/>
                        <a:tabLst/>
                      </a:pPr>
                      <a:r>
                        <a:rPr kumimoji="0" lang="en-US" sz="1800" b="0" i="0" u="none" strike="noStrike" cap="none" normalizeH="0" baseline="0" dirty="0" smtClean="0">
                          <a:ln>
                            <a:noFill/>
                          </a:ln>
                          <a:solidFill>
                            <a:srgbClr val="FF0000"/>
                          </a:solidFill>
                          <a:effectLst/>
                          <a:latin typeface="Verdana" pitchFamily="34" charset="0"/>
                          <a:ea typeface="MS PGothic" pitchFamily="34" charset="-128"/>
                          <a:cs typeface="Arial" charset="0"/>
                        </a:rPr>
                        <a:t>737,345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56" name="Rectangle 61"/>
          <p:cNvSpPr>
            <a:spLocks noChangeArrowheads="1"/>
          </p:cNvSpPr>
          <p:nvPr/>
        </p:nvSpPr>
        <p:spPr bwMode="auto">
          <a:xfrm>
            <a:off x="457200" y="109538"/>
            <a:ext cx="8686800" cy="563562"/>
          </a:xfrm>
          <a:prstGeom prst="rect">
            <a:avLst/>
          </a:prstGeom>
          <a:noFill/>
          <a:ln w="9525">
            <a:noFill/>
            <a:miter lim="800000"/>
            <a:headEnd/>
            <a:tailEnd/>
          </a:ln>
        </p:spPr>
        <p:txBody>
          <a:bodyPr anchor="ctr"/>
          <a:lstStyle/>
          <a:p>
            <a:pPr defTabSz="992188" eaLnBrk="1" hangingPunct="1">
              <a:lnSpc>
                <a:spcPct val="95000"/>
              </a:lnSpc>
            </a:pPr>
            <a:r>
              <a:rPr lang="en-US" sz="2800" dirty="0">
                <a:solidFill>
                  <a:schemeClr val="tx2"/>
                </a:solidFill>
                <a:latin typeface="Verdana" pitchFamily="34" charset="0"/>
              </a:rPr>
              <a:t>Where are </a:t>
            </a:r>
            <a:r>
              <a:rPr lang="en-US" sz="2800" dirty="0">
                <a:latin typeface="Verdana" pitchFamily="34" charset="0"/>
                <a:ea typeface="Arial Unicode MS" pitchFamily="34" charset="-128"/>
                <a:cs typeface="Arial Unicode MS" pitchFamily="34" charset="-128"/>
              </a:rPr>
              <a:t>the</a:t>
            </a:r>
            <a:r>
              <a:rPr lang="en-US" sz="2800" dirty="0">
                <a:solidFill>
                  <a:schemeClr val="tx2"/>
                </a:solidFill>
                <a:latin typeface="Verdana" pitchFamily="34" charset="0"/>
              </a:rPr>
              <a:t> Standards (</a:t>
            </a:r>
            <a:r>
              <a:rPr lang="en-US" sz="2800" dirty="0" smtClean="0">
                <a:solidFill>
                  <a:schemeClr val="tx2"/>
                </a:solidFill>
                <a:latin typeface="Verdana" pitchFamily="34" charset="0"/>
              </a:rPr>
              <a:t>12/31/09)</a:t>
            </a:r>
            <a:endParaRPr lang="en-US" sz="2800" dirty="0">
              <a:solidFill>
                <a:schemeClr val="tx2"/>
              </a:solidFill>
              <a:latin typeface="Verdana" pitchFamily="34" charset="0"/>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5900" y="344488"/>
            <a:ext cx="8470900" cy="488950"/>
          </a:xfrm>
        </p:spPr>
        <p:txBody>
          <a:bodyPr/>
          <a:lstStyle/>
          <a:p>
            <a:pPr defTabSz="992188" eaLnBrk="1" hangingPunct="1"/>
            <a:r>
              <a:rPr lang="en-US" smtClean="0"/>
              <a:t>What are </a:t>
            </a:r>
            <a:r>
              <a:rPr lang="en-US" smtClean="0">
                <a:solidFill>
                  <a:schemeClr val="tx1"/>
                </a:solidFill>
                <a:ea typeface="Arial Unicode MS" pitchFamily="34" charset="-128"/>
                <a:cs typeface="Arial Unicode MS" pitchFamily="34" charset="-128"/>
              </a:rPr>
              <a:t>standards</a:t>
            </a:r>
            <a:r>
              <a:rPr lang="en-US" smtClean="0"/>
              <a:t>?</a:t>
            </a:r>
            <a:r>
              <a:rPr lang="en-US" sz="1800" smtClean="0">
                <a:solidFill>
                  <a:schemeClr val="tx1"/>
                </a:solidFill>
                <a:latin typeface="Times New Roman" pitchFamily="18" charset="0"/>
              </a:rPr>
              <a:t/>
            </a:r>
            <a:br>
              <a:rPr lang="en-US" sz="1800" smtClean="0">
                <a:solidFill>
                  <a:schemeClr val="tx1"/>
                </a:solidFill>
                <a:latin typeface="Times New Roman" pitchFamily="18" charset="0"/>
              </a:rPr>
            </a:br>
            <a:endParaRPr lang="en-US" sz="1800" smtClean="0">
              <a:solidFill>
                <a:schemeClr val="tx1"/>
              </a:solidFill>
              <a:latin typeface="Times New Roman" pitchFamily="18" charset="0"/>
            </a:endParaRPr>
          </a:p>
        </p:txBody>
      </p:sp>
      <p:grpSp>
        <p:nvGrpSpPr>
          <p:cNvPr id="22531" name="Group 4"/>
          <p:cNvGrpSpPr>
            <a:grpSpLocks/>
          </p:cNvGrpSpPr>
          <p:nvPr/>
        </p:nvGrpSpPr>
        <p:grpSpPr bwMode="auto">
          <a:xfrm>
            <a:off x="480141" y="1066848"/>
            <a:ext cx="7525200" cy="4240131"/>
            <a:chOff x="0" y="-97"/>
            <a:chExt cx="3467" cy="2848"/>
          </a:xfrm>
        </p:grpSpPr>
        <p:sp>
          <p:nvSpPr>
            <p:cNvPr id="22532" name="Rectangle 5"/>
            <p:cNvSpPr>
              <a:spLocks noChangeArrowheads="1"/>
            </p:cNvSpPr>
            <p:nvPr/>
          </p:nvSpPr>
          <p:spPr bwMode="auto">
            <a:xfrm>
              <a:off x="0" y="0"/>
              <a:ext cx="3465" cy="0"/>
            </a:xfrm>
            <a:prstGeom prst="rect">
              <a:avLst/>
            </a:prstGeom>
            <a:noFill/>
            <a:ln w="9525">
              <a:noFill/>
              <a:miter lim="800000"/>
              <a:headEnd/>
              <a:tailEnd/>
            </a:ln>
          </p:spPr>
          <p:txBody>
            <a:bodyPr>
              <a:spAutoFit/>
            </a:bodyPr>
            <a:lstStyle/>
            <a:p>
              <a:endParaRPr lang="en-US"/>
            </a:p>
          </p:txBody>
        </p:sp>
        <p:grpSp>
          <p:nvGrpSpPr>
            <p:cNvPr id="22533" name="Group 6"/>
            <p:cNvGrpSpPr>
              <a:grpSpLocks/>
            </p:cNvGrpSpPr>
            <p:nvPr/>
          </p:nvGrpSpPr>
          <p:grpSpPr bwMode="auto">
            <a:xfrm>
              <a:off x="0" y="-97"/>
              <a:ext cx="3467" cy="2848"/>
              <a:chOff x="0" y="-97"/>
              <a:chExt cx="3467" cy="2848"/>
            </a:xfrm>
          </p:grpSpPr>
          <p:sp>
            <p:nvSpPr>
              <p:cNvPr id="22534" name="Rectangle 7"/>
              <p:cNvSpPr>
                <a:spLocks noChangeArrowheads="1"/>
              </p:cNvSpPr>
              <p:nvPr/>
            </p:nvSpPr>
            <p:spPr bwMode="auto">
              <a:xfrm>
                <a:off x="0" y="0"/>
                <a:ext cx="3267" cy="0"/>
              </a:xfrm>
              <a:prstGeom prst="rect">
                <a:avLst/>
              </a:prstGeom>
              <a:noFill/>
              <a:ln w="9525">
                <a:noFill/>
                <a:miter lim="800000"/>
                <a:headEnd/>
                <a:tailEnd/>
              </a:ln>
            </p:spPr>
            <p:txBody>
              <a:bodyPr>
                <a:spAutoFit/>
              </a:bodyPr>
              <a:lstStyle/>
              <a:p>
                <a:endParaRPr lang="en-US"/>
              </a:p>
            </p:txBody>
          </p:sp>
          <p:sp>
            <p:nvSpPr>
              <p:cNvPr id="22535" name="Rectangle 8"/>
              <p:cNvSpPr>
                <a:spLocks noChangeArrowheads="1"/>
              </p:cNvSpPr>
              <p:nvPr/>
            </p:nvSpPr>
            <p:spPr bwMode="auto">
              <a:xfrm>
                <a:off x="200" y="-97"/>
                <a:ext cx="3267" cy="2848"/>
              </a:xfrm>
              <a:prstGeom prst="rect">
                <a:avLst/>
              </a:prstGeom>
              <a:noFill/>
              <a:ln w="9525">
                <a:noFill/>
                <a:miter lim="800000"/>
                <a:headEnd/>
                <a:tailEnd/>
              </a:ln>
            </p:spPr>
            <p:txBody>
              <a:bodyPr lIns="84204" tIns="42102" rIns="84204" bIns="42102">
                <a:spAutoFit/>
              </a:bodyPr>
              <a:lstStyle/>
              <a:p>
                <a:pPr defTabSz="841375"/>
                <a:r>
                  <a:rPr lang="en-US" sz="1800" dirty="0">
                    <a:latin typeface="Times New Roman" pitchFamily="18" charset="0"/>
                    <a:cs typeface="Times New Roman" pitchFamily="18" charset="0"/>
                  </a:rPr>
                  <a:t>Standards are documented agreements containing technical specifications or other precise criteria to be used consistently as rules, guidelines, or definitions of characteristics, to ensure that materials, products, processes and services are fit for their purpose.</a:t>
                </a:r>
              </a:p>
              <a:p>
                <a:pPr defTabSz="841375"/>
                <a:endParaRPr lang="en-US" sz="1800" dirty="0">
                  <a:latin typeface="Times New Roman" pitchFamily="18" charset="0"/>
                  <a:cs typeface="Times New Roman" pitchFamily="18" charset="0"/>
                </a:endParaRPr>
              </a:p>
              <a:p>
                <a:pPr defTabSz="841375"/>
                <a:r>
                  <a:rPr lang="en-US" sz="1800" dirty="0">
                    <a:latin typeface="Times New Roman" pitchFamily="18" charset="0"/>
                    <a:cs typeface="Times New Roman" pitchFamily="18" charset="0"/>
                  </a:rPr>
                  <a:t>For example, the format of the credit cards, phone cards, and "smart" cards that have become commonplace is derived from an ISO International Standard. Adhering to the standard, which defines such features as an optimal thickness (0,76 mm), means that the cards can be used worldwide.</a:t>
                </a:r>
              </a:p>
              <a:p>
                <a:pPr defTabSz="841375"/>
                <a:endParaRPr lang="en-US" sz="1800" dirty="0">
                  <a:latin typeface="Times New Roman" pitchFamily="18" charset="0"/>
                  <a:cs typeface="Times New Roman" pitchFamily="18" charset="0"/>
                </a:endParaRPr>
              </a:p>
              <a:p>
                <a:pPr defTabSz="841375"/>
                <a:r>
                  <a:rPr lang="en-US" sz="1800" dirty="0">
                    <a:latin typeface="Times New Roman" pitchFamily="18" charset="0"/>
                    <a:cs typeface="Times New Roman" pitchFamily="18" charset="0"/>
                  </a:rPr>
                  <a:t>International Standards thus contribute to making life simpler, and to increasing the reliability and effectiveness of the goods and services we use.</a:t>
                </a:r>
              </a:p>
              <a:p>
                <a:pPr defTabSz="841375"/>
                <a:endParaRPr lang="en-US" sz="1800" dirty="0">
                  <a:latin typeface="Times New Roman" pitchFamily="18" charset="0"/>
                  <a:cs typeface="Times New Roman" pitchFamily="18" charset="0"/>
                </a:endParaRPr>
              </a:p>
              <a:p>
                <a:pPr defTabSz="841375"/>
                <a:r>
                  <a:rPr lang="en-US" sz="1800" dirty="0">
                    <a:latin typeface="Times New Roman" pitchFamily="18" charset="0"/>
                    <a:cs typeface="Times New Roman" pitchFamily="18" charset="0"/>
                  </a:rPr>
                  <a:t>Last modified 2002-07-17</a:t>
                </a:r>
              </a:p>
              <a:p>
                <a:pPr defTabSz="841375"/>
                <a:endParaRPr lang="en-US" sz="1800" dirty="0">
                  <a:latin typeface="Verdana" pitchFamily="34" charset="0"/>
                </a:endParaRPr>
              </a:p>
            </p:txBody>
          </p:sp>
        </p:grpSp>
      </p:gr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685800" y="1447800"/>
            <a:ext cx="7467600" cy="4116388"/>
          </a:xfrm>
        </p:spPr>
        <p:txBody>
          <a:bodyPr/>
          <a:lstStyle/>
          <a:p>
            <a:pPr marL="0" indent="0" defTabSz="992188" eaLnBrk="1" hangingPunct="1">
              <a:lnSpc>
                <a:spcPct val="90000"/>
              </a:lnSpc>
            </a:pPr>
            <a:r>
              <a:rPr lang="en-US" dirty="0" smtClean="0">
                <a:latin typeface="Times New Roman" pitchFamily="18" charset="0"/>
                <a:cs typeface="Times New Roman" pitchFamily="18" charset="0"/>
              </a:rPr>
              <a:t>ISO 9000 represents consensus on what requirements a quality system must meet but does no dictate how they should be met.</a:t>
            </a:r>
          </a:p>
          <a:p>
            <a:pPr marL="0" indent="0" defTabSz="992188" eaLnBrk="1" hangingPunct="1">
              <a:lnSpc>
                <a:spcPct val="90000"/>
              </a:lnSpc>
            </a:pPr>
            <a:endParaRPr lang="en-US" dirty="0" smtClean="0">
              <a:latin typeface="Times New Roman" pitchFamily="18" charset="0"/>
              <a:cs typeface="Times New Roman" pitchFamily="18" charset="0"/>
            </a:endParaRPr>
          </a:p>
          <a:p>
            <a:pPr marL="0" indent="0" defTabSz="992188" eaLnBrk="1" hangingPunct="1">
              <a:lnSpc>
                <a:spcPct val="90000"/>
              </a:lnSpc>
            </a:pPr>
            <a:r>
              <a:rPr lang="en-US" dirty="0" smtClean="0">
                <a:latin typeface="Times New Roman" pitchFamily="18" charset="0"/>
                <a:cs typeface="Times New Roman" pitchFamily="18" charset="0"/>
              </a:rPr>
              <a:t>The ISO 9000 series addresses quality management and quality assurance standards.  It is designed to assist organizations in implementing and operating an effective quality management system (QMS).  ISO 9001 defines what quality standards should be followed.  It does not tell how.  </a:t>
            </a:r>
          </a:p>
          <a:p>
            <a:pPr marL="0" indent="0" defTabSz="992188" eaLnBrk="1" hangingPunct="1">
              <a:lnSpc>
                <a:spcPct val="90000"/>
              </a:lnSpc>
            </a:pPr>
            <a:endParaRPr lang="en-US" dirty="0" smtClean="0">
              <a:latin typeface="Times New Roman" pitchFamily="18" charset="0"/>
              <a:cs typeface="Times New Roman" pitchFamily="18" charset="0"/>
            </a:endParaRPr>
          </a:p>
          <a:p>
            <a:pPr marL="0" indent="0" defTabSz="992188" eaLnBrk="1" hangingPunct="1">
              <a:lnSpc>
                <a:spcPct val="90000"/>
              </a:lnSpc>
            </a:pPr>
            <a:r>
              <a:rPr lang="en-US" dirty="0" smtClean="0">
                <a:latin typeface="Times New Roman" pitchFamily="18" charset="0"/>
                <a:cs typeface="Times New Roman" pitchFamily="18" charset="0"/>
              </a:rPr>
              <a:t>The ISO 9000:2000 series is based on 8 key principles:  Customer Focus, Leadership, Involvement of People, Process Approach, System Approach to Management, Continual improvement, Factual Approach to Decision Making and Mutually Beneficial Supplier Relationships</a:t>
            </a:r>
          </a:p>
          <a:p>
            <a:pPr marL="0" indent="0" defTabSz="992188" eaLnBrk="1" hangingPunct="1">
              <a:lnSpc>
                <a:spcPct val="90000"/>
              </a:lnSpc>
            </a:pPr>
            <a:endParaRPr lang="en-US" dirty="0" smtClean="0">
              <a:latin typeface="Times New Roman" pitchFamily="18" charset="0"/>
              <a:cs typeface="Times New Roman" pitchFamily="18" charset="0"/>
            </a:endParaRPr>
          </a:p>
          <a:p>
            <a:pPr marL="0" indent="0" defTabSz="992188" eaLnBrk="1" hangingPunct="1">
              <a:lnSpc>
                <a:spcPct val="90000"/>
              </a:lnSpc>
            </a:pPr>
            <a:endParaRPr lang="en-US" dirty="0" smtClean="0"/>
          </a:p>
        </p:txBody>
      </p:sp>
      <p:sp>
        <p:nvSpPr>
          <p:cNvPr id="23555" name="Rectangle 3"/>
          <p:cNvSpPr>
            <a:spLocks noGrp="1" noChangeArrowheads="1"/>
          </p:cNvSpPr>
          <p:nvPr>
            <p:ph type="title"/>
          </p:nvPr>
        </p:nvSpPr>
        <p:spPr>
          <a:noFill/>
        </p:spPr>
        <p:txBody>
          <a:bodyPr wrap="square" lIns="91420" tIns="45711" rIns="91420" bIns="45711"/>
          <a:lstStyle/>
          <a:p>
            <a:pPr defTabSz="992188" eaLnBrk="1" hangingPunct="1">
              <a:lnSpc>
                <a:spcPts val="4888"/>
              </a:lnSpc>
            </a:pPr>
            <a:r>
              <a:rPr lang="en-US" smtClean="0"/>
              <a:t>Which </a:t>
            </a:r>
            <a:r>
              <a:rPr lang="en-US" smtClean="0">
                <a:solidFill>
                  <a:schemeClr val="tx1"/>
                </a:solidFill>
                <a:ea typeface="Arial Unicode MS" pitchFamily="34" charset="-128"/>
                <a:cs typeface="Arial Unicode MS" pitchFamily="34" charset="-128"/>
              </a:rPr>
              <a:t>ISO</a:t>
            </a:r>
            <a:r>
              <a:rPr lang="en-US" smtClean="0"/>
              <a:t> Standards</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defTabSz="992188" eaLnBrk="1" hangingPunct="1"/>
            <a:r>
              <a:rPr lang="en-US" smtClean="0"/>
              <a:t>Agenda</a:t>
            </a:r>
          </a:p>
        </p:txBody>
      </p:sp>
      <p:sp>
        <p:nvSpPr>
          <p:cNvPr id="6147" name="Rectangle 3"/>
          <p:cNvSpPr>
            <a:spLocks noGrp="1" noChangeArrowheads="1"/>
          </p:cNvSpPr>
          <p:nvPr>
            <p:ph type="body" idx="1"/>
          </p:nvPr>
        </p:nvSpPr>
        <p:spPr>
          <a:xfrm>
            <a:off x="1600200" y="1219200"/>
            <a:ext cx="4965700" cy="2895600"/>
          </a:xfrm>
        </p:spPr>
        <p:txBody>
          <a:bodyPr/>
          <a:lstStyle/>
          <a:p>
            <a:pPr marL="373063" indent="-373063" defTabSz="992188" eaLnBrk="1" hangingPunct="1"/>
            <a:r>
              <a:rPr lang="en-US" dirty="0" smtClean="0">
                <a:latin typeface="Times New Roman" pitchFamily="18" charset="0"/>
                <a:cs typeface="Times New Roman" pitchFamily="18" charset="0"/>
              </a:rPr>
              <a:t>Who Am I </a:t>
            </a:r>
          </a:p>
          <a:p>
            <a:pPr marL="373063" indent="-373063" defTabSz="992188" eaLnBrk="1" hangingPunct="1"/>
            <a:r>
              <a:rPr lang="en-US" dirty="0" smtClean="0">
                <a:latin typeface="Times New Roman" pitchFamily="18" charset="0"/>
                <a:cs typeface="Times New Roman" pitchFamily="18" charset="0"/>
              </a:rPr>
              <a:t>Software Systems Development</a:t>
            </a:r>
          </a:p>
          <a:p>
            <a:pPr marL="373063" indent="-373063" defTabSz="992188" eaLnBrk="1" hangingPunct="1"/>
            <a:r>
              <a:rPr lang="en-US" dirty="0" smtClean="0">
                <a:latin typeface="Times New Roman" pitchFamily="18" charset="0"/>
                <a:cs typeface="Times New Roman" pitchFamily="18" charset="0"/>
              </a:rPr>
              <a:t>ISO</a:t>
            </a:r>
          </a:p>
          <a:p>
            <a:pPr marL="373063" indent="-373063" defTabSz="992188" eaLnBrk="1" hangingPunct="1"/>
            <a:r>
              <a:rPr lang="en-US" dirty="0" smtClean="0">
                <a:latin typeface="Times New Roman" pitchFamily="18" charset="0"/>
                <a:cs typeface="Times New Roman" pitchFamily="18" charset="0"/>
              </a:rPr>
              <a:t>CMM</a:t>
            </a:r>
          </a:p>
          <a:p>
            <a:pPr marL="373063" indent="-373063" defTabSz="992188" eaLnBrk="1" hangingPunct="1"/>
            <a:r>
              <a:rPr lang="en-US" dirty="0" smtClean="0">
                <a:latin typeface="Times New Roman" pitchFamily="18" charset="0"/>
                <a:cs typeface="Times New Roman" pitchFamily="18" charset="0"/>
              </a:rPr>
              <a:t>Sarbanes Oxley</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wrap="square" lIns="91420" tIns="45711" rIns="91420" bIns="45711"/>
          <a:lstStyle/>
          <a:p>
            <a:pPr defTabSz="992188" eaLnBrk="1" hangingPunct="1">
              <a:lnSpc>
                <a:spcPts val="4888"/>
              </a:lnSpc>
            </a:pPr>
            <a:r>
              <a:rPr lang="en-US" smtClean="0">
                <a:solidFill>
                  <a:schemeClr val="tx1"/>
                </a:solidFill>
                <a:ea typeface="Arial Unicode MS" pitchFamily="34" charset="-128"/>
                <a:cs typeface="Arial Unicode MS" pitchFamily="34" charset="-128"/>
              </a:rPr>
              <a:t>Quality System Documentation</a:t>
            </a:r>
          </a:p>
        </p:txBody>
      </p:sp>
      <p:grpSp>
        <p:nvGrpSpPr>
          <p:cNvPr id="2" name="Group 18"/>
          <p:cNvGrpSpPr>
            <a:grpSpLocks/>
          </p:cNvGrpSpPr>
          <p:nvPr/>
        </p:nvGrpSpPr>
        <p:grpSpPr bwMode="auto">
          <a:xfrm>
            <a:off x="2633663" y="1636713"/>
            <a:ext cx="3390900" cy="1389062"/>
            <a:chOff x="1659" y="1031"/>
            <a:chExt cx="2136" cy="875"/>
          </a:xfrm>
        </p:grpSpPr>
        <p:sp>
          <p:nvSpPr>
            <p:cNvPr id="24597" name="Freeform 8"/>
            <p:cNvSpPr>
              <a:spLocks/>
            </p:cNvSpPr>
            <p:nvPr/>
          </p:nvSpPr>
          <p:spPr bwMode="auto">
            <a:xfrm>
              <a:off x="1659" y="1031"/>
              <a:ext cx="1281" cy="875"/>
            </a:xfrm>
            <a:custGeom>
              <a:avLst/>
              <a:gdLst>
                <a:gd name="T0" fmla="*/ 641 w 1282"/>
                <a:gd name="T1" fmla="*/ 0 h 875"/>
                <a:gd name="T2" fmla="*/ 1281 w 1282"/>
                <a:gd name="T3" fmla="*/ 874 h 875"/>
                <a:gd name="T4" fmla="*/ 0 w 1282"/>
                <a:gd name="T5" fmla="*/ 874 h 875"/>
                <a:gd name="T6" fmla="*/ 641 w 1282"/>
                <a:gd name="T7" fmla="*/ 0 h 875"/>
                <a:gd name="T8" fmla="*/ 0 60000 65536"/>
                <a:gd name="T9" fmla="*/ 0 60000 65536"/>
                <a:gd name="T10" fmla="*/ 0 60000 65536"/>
                <a:gd name="T11" fmla="*/ 0 60000 65536"/>
                <a:gd name="T12" fmla="*/ 0 w 1282"/>
                <a:gd name="T13" fmla="*/ 0 h 875"/>
                <a:gd name="T14" fmla="*/ 1282 w 1282"/>
                <a:gd name="T15" fmla="*/ 875 h 875"/>
              </a:gdLst>
              <a:ahLst/>
              <a:cxnLst>
                <a:cxn ang="T8">
                  <a:pos x="T0" y="T1"/>
                </a:cxn>
                <a:cxn ang="T9">
                  <a:pos x="T2" y="T3"/>
                </a:cxn>
                <a:cxn ang="T10">
                  <a:pos x="T4" y="T5"/>
                </a:cxn>
                <a:cxn ang="T11">
                  <a:pos x="T6" y="T7"/>
                </a:cxn>
              </a:cxnLst>
              <a:rect l="T12" t="T13" r="T14" b="T15"/>
              <a:pathLst>
                <a:path w="1282" h="875">
                  <a:moveTo>
                    <a:pt x="641" y="0"/>
                  </a:moveTo>
                  <a:lnTo>
                    <a:pt x="1281" y="874"/>
                  </a:lnTo>
                  <a:lnTo>
                    <a:pt x="0" y="874"/>
                  </a:lnTo>
                  <a:lnTo>
                    <a:pt x="641" y="0"/>
                  </a:lnTo>
                </a:path>
              </a:pathLst>
            </a:custGeom>
            <a:gradFill rotWithShape="0">
              <a:gsLst>
                <a:gs pos="0">
                  <a:srgbClr val="003400"/>
                </a:gs>
                <a:gs pos="50000">
                  <a:srgbClr val="00AE00"/>
                </a:gs>
                <a:gs pos="100000">
                  <a:srgbClr val="003400"/>
                </a:gs>
              </a:gsLst>
              <a:lin ang="0" scaled="1"/>
            </a:gradFill>
            <a:ln w="9525" cap="rnd">
              <a:noFill/>
              <a:round/>
              <a:headEnd/>
              <a:tailEnd/>
            </a:ln>
          </p:spPr>
          <p:txBody>
            <a:bodyPr/>
            <a:lstStyle/>
            <a:p>
              <a:endParaRPr lang="en-US"/>
            </a:p>
          </p:txBody>
        </p:sp>
        <p:sp>
          <p:nvSpPr>
            <p:cNvPr id="73740" name="Rectangle 12"/>
            <p:cNvSpPr>
              <a:spLocks noChangeArrowheads="1"/>
            </p:cNvSpPr>
            <p:nvPr/>
          </p:nvSpPr>
          <p:spPr bwMode="auto">
            <a:xfrm>
              <a:off x="2021" y="1447"/>
              <a:ext cx="622" cy="418"/>
            </a:xfrm>
            <a:prstGeom prst="rect">
              <a:avLst/>
            </a:prstGeom>
            <a:noFill/>
            <a:ln w="9525">
              <a:noFill/>
              <a:miter lim="800000"/>
              <a:headEnd/>
              <a:tailEnd/>
            </a:ln>
            <a:effectLst/>
          </p:spPr>
          <p:txBody>
            <a:bodyPr wrap="none" lIns="112688" tIns="57138" rIns="112688" bIns="57138">
              <a:spAutoFit/>
            </a:bodyPr>
            <a:lstStyle/>
            <a:p>
              <a:pPr algn="ctr" defTabSz="1346200">
                <a:defRPr/>
              </a:pPr>
              <a:r>
                <a:rPr lang="en-US" sz="1800" b="1">
                  <a:solidFill>
                    <a:srgbClr val="FFFFFF"/>
                  </a:solidFill>
                  <a:effectLst>
                    <a:outerShdw blurRad="38100" dist="38100" dir="2700000" algn="tl">
                      <a:srgbClr val="C0C0C0"/>
                    </a:outerShdw>
                  </a:effectLst>
                  <a:latin typeface="Times New Roman" pitchFamily="18" charset="0"/>
                </a:rPr>
                <a:t>Quality</a:t>
              </a:r>
            </a:p>
            <a:p>
              <a:pPr algn="ctr" defTabSz="1346200">
                <a:defRPr/>
              </a:pPr>
              <a:r>
                <a:rPr lang="en-US" sz="1800" b="1">
                  <a:solidFill>
                    <a:srgbClr val="FFFFFF"/>
                  </a:solidFill>
                  <a:effectLst>
                    <a:outerShdw blurRad="38100" dist="38100" dir="2700000" algn="tl">
                      <a:srgbClr val="C0C0C0"/>
                    </a:outerShdw>
                  </a:effectLst>
                  <a:latin typeface="Times New Roman" pitchFamily="18" charset="0"/>
                </a:rPr>
                <a:t>Manual</a:t>
              </a:r>
            </a:p>
          </p:txBody>
        </p:sp>
        <p:sp>
          <p:nvSpPr>
            <p:cNvPr id="73742" name="Rectangle 14"/>
            <p:cNvSpPr>
              <a:spLocks noChangeArrowheads="1"/>
            </p:cNvSpPr>
            <p:nvPr/>
          </p:nvSpPr>
          <p:spPr bwMode="auto">
            <a:xfrm>
              <a:off x="2821" y="1139"/>
              <a:ext cx="974" cy="677"/>
            </a:xfrm>
            <a:prstGeom prst="rect">
              <a:avLst/>
            </a:prstGeom>
            <a:noFill/>
            <a:ln w="9525">
              <a:noFill/>
              <a:miter lim="800000"/>
              <a:headEnd/>
              <a:tailEnd/>
            </a:ln>
            <a:effectLst/>
          </p:spPr>
          <p:txBody>
            <a:bodyPr wrap="none" lIns="112688" tIns="57138" rIns="112688" bIns="57138">
              <a:spAutoFit/>
            </a:bodyPr>
            <a:lstStyle/>
            <a:p>
              <a:pPr algn="ctr" defTabSz="1346200">
                <a:defRPr/>
              </a:pPr>
              <a:r>
                <a:rPr lang="en-US" sz="1800" b="1">
                  <a:effectLst>
                    <a:outerShdw blurRad="38100" dist="38100" dir="2700000" algn="tl">
                      <a:srgbClr val="C0C0C0"/>
                    </a:outerShdw>
                  </a:effectLst>
                  <a:latin typeface="Verdana" pitchFamily="34" charset="0"/>
                </a:rPr>
                <a:t>Level 1</a:t>
              </a:r>
              <a:endParaRPr lang="en-US" sz="2300" b="1" u="sng">
                <a:effectLst>
                  <a:outerShdw blurRad="38100" dist="38100" dir="2700000" algn="tl">
                    <a:srgbClr val="C0C0C0"/>
                  </a:outerShdw>
                </a:effectLst>
                <a:latin typeface="Verdana" pitchFamily="34" charset="0"/>
              </a:endParaRPr>
            </a:p>
            <a:p>
              <a:pPr algn="ctr" defTabSz="1346200">
                <a:defRPr/>
              </a:pPr>
              <a:r>
                <a:rPr lang="en-US" sz="1500">
                  <a:effectLst>
                    <a:outerShdw blurRad="38100" dist="38100" dir="2700000" algn="tl">
                      <a:srgbClr val="C0C0C0"/>
                    </a:outerShdw>
                  </a:effectLst>
                  <a:latin typeface="Verdana" pitchFamily="34" charset="0"/>
                </a:rPr>
                <a:t>Defines</a:t>
              </a:r>
            </a:p>
            <a:p>
              <a:pPr algn="ctr" defTabSz="1346200">
                <a:defRPr/>
              </a:pPr>
              <a:r>
                <a:rPr lang="en-US" sz="1500">
                  <a:effectLst>
                    <a:outerShdw blurRad="38100" dist="38100" dir="2700000" algn="tl">
                      <a:srgbClr val="C0C0C0"/>
                    </a:outerShdw>
                  </a:effectLst>
                  <a:latin typeface="Verdana" pitchFamily="34" charset="0"/>
                </a:rPr>
                <a:t>Approach and</a:t>
              </a:r>
            </a:p>
            <a:p>
              <a:pPr algn="ctr" defTabSz="1346200">
                <a:defRPr/>
              </a:pPr>
              <a:r>
                <a:rPr lang="en-US" sz="1500">
                  <a:effectLst>
                    <a:outerShdw blurRad="38100" dist="38100" dir="2700000" algn="tl">
                      <a:srgbClr val="C0C0C0"/>
                    </a:outerShdw>
                  </a:effectLst>
                  <a:latin typeface="Verdana" pitchFamily="34" charset="0"/>
                </a:rPr>
                <a:t>Responsibility</a:t>
              </a:r>
            </a:p>
          </p:txBody>
        </p:sp>
      </p:grpSp>
      <p:grpSp>
        <p:nvGrpSpPr>
          <p:cNvPr id="3" name="Group 22"/>
          <p:cNvGrpSpPr>
            <a:grpSpLocks/>
          </p:cNvGrpSpPr>
          <p:nvPr/>
        </p:nvGrpSpPr>
        <p:grpSpPr bwMode="auto">
          <a:xfrm>
            <a:off x="2195513" y="3030538"/>
            <a:ext cx="4827587" cy="898525"/>
            <a:chOff x="1383" y="1909"/>
            <a:chExt cx="3041" cy="566"/>
          </a:xfrm>
        </p:grpSpPr>
        <p:grpSp>
          <p:nvGrpSpPr>
            <p:cNvPr id="24592" name="Group 19"/>
            <p:cNvGrpSpPr>
              <a:grpSpLocks/>
            </p:cNvGrpSpPr>
            <p:nvPr/>
          </p:nvGrpSpPr>
          <p:grpSpPr bwMode="auto">
            <a:xfrm>
              <a:off x="1383" y="1909"/>
              <a:ext cx="1864" cy="482"/>
              <a:chOff x="1383" y="1909"/>
              <a:chExt cx="1864" cy="482"/>
            </a:xfrm>
          </p:grpSpPr>
          <p:sp>
            <p:nvSpPr>
              <p:cNvPr id="24594" name="AutoShape 3"/>
              <p:cNvSpPr>
                <a:spLocks noChangeArrowheads="1"/>
              </p:cNvSpPr>
              <p:nvPr/>
            </p:nvSpPr>
            <p:spPr bwMode="auto">
              <a:xfrm>
                <a:off x="2276" y="1909"/>
                <a:ext cx="51" cy="225"/>
              </a:xfrm>
              <a:prstGeom prst="downArrow">
                <a:avLst>
                  <a:gd name="adj1" fmla="val 50000"/>
                  <a:gd name="adj2" fmla="val 220609"/>
                </a:avLst>
              </a:prstGeom>
              <a:solidFill>
                <a:schemeClr val="folHlink"/>
              </a:solidFill>
              <a:ln w="12700">
                <a:solidFill>
                  <a:schemeClr val="folHlink"/>
                </a:solidFill>
                <a:miter lim="800000"/>
                <a:headEnd/>
                <a:tailEnd/>
              </a:ln>
            </p:spPr>
            <p:txBody>
              <a:bodyPr wrap="none" anchor="ctr"/>
              <a:lstStyle/>
              <a:p>
                <a:endParaRPr lang="en-US"/>
              </a:p>
            </p:txBody>
          </p:sp>
          <p:sp>
            <p:nvSpPr>
              <p:cNvPr id="24595" name="Freeform 6"/>
              <p:cNvSpPr>
                <a:spLocks/>
              </p:cNvSpPr>
              <p:nvPr/>
            </p:nvSpPr>
            <p:spPr bwMode="auto">
              <a:xfrm>
                <a:off x="1383" y="2138"/>
                <a:ext cx="1864" cy="234"/>
              </a:xfrm>
              <a:custGeom>
                <a:avLst/>
                <a:gdLst>
                  <a:gd name="T0" fmla="*/ 169 w 1865"/>
                  <a:gd name="T1" fmla="*/ 0 h 234"/>
                  <a:gd name="T2" fmla="*/ 1695 w 1865"/>
                  <a:gd name="T3" fmla="*/ 0 h 234"/>
                  <a:gd name="T4" fmla="*/ 1864 w 1865"/>
                  <a:gd name="T5" fmla="*/ 233 h 234"/>
                  <a:gd name="T6" fmla="*/ 0 w 1865"/>
                  <a:gd name="T7" fmla="*/ 233 h 234"/>
                  <a:gd name="T8" fmla="*/ 169 w 1865"/>
                  <a:gd name="T9" fmla="*/ 0 h 234"/>
                  <a:gd name="T10" fmla="*/ 0 60000 65536"/>
                  <a:gd name="T11" fmla="*/ 0 60000 65536"/>
                  <a:gd name="T12" fmla="*/ 0 60000 65536"/>
                  <a:gd name="T13" fmla="*/ 0 60000 65536"/>
                  <a:gd name="T14" fmla="*/ 0 60000 65536"/>
                  <a:gd name="T15" fmla="*/ 0 w 1865"/>
                  <a:gd name="T16" fmla="*/ 0 h 234"/>
                  <a:gd name="T17" fmla="*/ 1865 w 1865"/>
                  <a:gd name="T18" fmla="*/ 234 h 234"/>
                </a:gdLst>
                <a:ahLst/>
                <a:cxnLst>
                  <a:cxn ang="T10">
                    <a:pos x="T0" y="T1"/>
                  </a:cxn>
                  <a:cxn ang="T11">
                    <a:pos x="T2" y="T3"/>
                  </a:cxn>
                  <a:cxn ang="T12">
                    <a:pos x="T4" y="T5"/>
                  </a:cxn>
                  <a:cxn ang="T13">
                    <a:pos x="T6" y="T7"/>
                  </a:cxn>
                  <a:cxn ang="T14">
                    <a:pos x="T8" y="T9"/>
                  </a:cxn>
                </a:cxnLst>
                <a:rect l="T15" t="T16" r="T17" b="T18"/>
                <a:pathLst>
                  <a:path w="1865" h="234">
                    <a:moveTo>
                      <a:pt x="169" y="0"/>
                    </a:moveTo>
                    <a:lnTo>
                      <a:pt x="1695" y="0"/>
                    </a:lnTo>
                    <a:lnTo>
                      <a:pt x="1864" y="233"/>
                    </a:lnTo>
                    <a:lnTo>
                      <a:pt x="0" y="233"/>
                    </a:lnTo>
                    <a:lnTo>
                      <a:pt x="169" y="0"/>
                    </a:lnTo>
                  </a:path>
                </a:pathLst>
              </a:custGeom>
              <a:gradFill rotWithShape="0">
                <a:gsLst>
                  <a:gs pos="0">
                    <a:srgbClr val="003400"/>
                  </a:gs>
                  <a:gs pos="50000">
                    <a:srgbClr val="00AE00"/>
                  </a:gs>
                  <a:gs pos="100000">
                    <a:srgbClr val="003400"/>
                  </a:gs>
                </a:gsLst>
                <a:lin ang="0" scaled="1"/>
              </a:gradFill>
              <a:ln w="9525" cap="rnd">
                <a:noFill/>
                <a:round/>
                <a:headEnd/>
                <a:tailEnd/>
              </a:ln>
            </p:spPr>
            <p:txBody>
              <a:bodyPr/>
              <a:lstStyle/>
              <a:p>
                <a:endParaRPr lang="en-US"/>
              </a:p>
            </p:txBody>
          </p:sp>
          <p:sp>
            <p:nvSpPr>
              <p:cNvPr id="73738" name="Rectangle 10"/>
              <p:cNvSpPr>
                <a:spLocks noChangeArrowheads="1"/>
              </p:cNvSpPr>
              <p:nvPr/>
            </p:nvSpPr>
            <p:spPr bwMode="auto">
              <a:xfrm>
                <a:off x="1873" y="2146"/>
                <a:ext cx="838" cy="245"/>
              </a:xfrm>
              <a:prstGeom prst="rect">
                <a:avLst/>
              </a:prstGeom>
              <a:noFill/>
              <a:ln w="9525">
                <a:noFill/>
                <a:miter lim="800000"/>
                <a:headEnd/>
                <a:tailEnd/>
              </a:ln>
              <a:effectLst/>
            </p:spPr>
            <p:txBody>
              <a:bodyPr wrap="none" lIns="112688" tIns="57138" rIns="112688" bIns="57138">
                <a:spAutoFit/>
              </a:bodyPr>
              <a:lstStyle/>
              <a:p>
                <a:pPr defTabSz="1346200">
                  <a:defRPr/>
                </a:pPr>
                <a:r>
                  <a:rPr lang="en-US" sz="1800" b="1">
                    <a:solidFill>
                      <a:srgbClr val="FFFFFF"/>
                    </a:solidFill>
                    <a:effectLst>
                      <a:outerShdw blurRad="38100" dist="38100" dir="2700000" algn="tl">
                        <a:srgbClr val="C0C0C0"/>
                      </a:outerShdw>
                    </a:effectLst>
                    <a:latin typeface="Times New Roman" pitchFamily="18" charset="0"/>
                  </a:rPr>
                  <a:t>Procedures</a:t>
                </a:r>
              </a:p>
            </p:txBody>
          </p:sp>
        </p:grpSp>
        <p:sp>
          <p:nvSpPr>
            <p:cNvPr id="73743" name="Rectangle 15"/>
            <p:cNvSpPr>
              <a:spLocks noChangeArrowheads="1"/>
            </p:cNvSpPr>
            <p:nvPr/>
          </p:nvSpPr>
          <p:spPr bwMode="auto">
            <a:xfrm>
              <a:off x="3186" y="1942"/>
              <a:ext cx="1238" cy="533"/>
            </a:xfrm>
            <a:prstGeom prst="rect">
              <a:avLst/>
            </a:prstGeom>
            <a:noFill/>
            <a:ln w="9525">
              <a:noFill/>
              <a:miter lim="800000"/>
              <a:headEnd/>
              <a:tailEnd/>
            </a:ln>
            <a:effectLst/>
          </p:spPr>
          <p:txBody>
            <a:bodyPr wrap="none" lIns="112688" tIns="57138" rIns="112688" bIns="57138">
              <a:spAutoFit/>
            </a:bodyPr>
            <a:lstStyle/>
            <a:p>
              <a:pPr algn="ctr" defTabSz="1346200">
                <a:defRPr/>
              </a:pPr>
              <a:r>
                <a:rPr lang="en-US" sz="1800" b="1">
                  <a:effectLst>
                    <a:outerShdw blurRad="38100" dist="38100" dir="2700000" algn="tl">
                      <a:srgbClr val="C0C0C0"/>
                    </a:outerShdw>
                  </a:effectLst>
                  <a:latin typeface="Verdana" pitchFamily="34" charset="0"/>
                </a:rPr>
                <a:t>Level 2</a:t>
              </a:r>
              <a:endParaRPr lang="en-US" sz="2300" b="1" u="sng">
                <a:effectLst>
                  <a:outerShdw blurRad="38100" dist="38100" dir="2700000" algn="tl">
                    <a:srgbClr val="C0C0C0"/>
                  </a:outerShdw>
                </a:effectLst>
                <a:latin typeface="Verdana" pitchFamily="34" charset="0"/>
              </a:endParaRPr>
            </a:p>
            <a:p>
              <a:pPr algn="ctr" defTabSz="1346200">
                <a:defRPr/>
              </a:pPr>
              <a:r>
                <a:rPr lang="en-US" sz="1500">
                  <a:effectLst>
                    <a:outerShdw blurRad="38100" dist="38100" dir="2700000" algn="tl">
                      <a:srgbClr val="C0C0C0"/>
                    </a:outerShdw>
                  </a:effectLst>
                  <a:latin typeface="Verdana" pitchFamily="34" charset="0"/>
                </a:rPr>
                <a:t>Defines</a:t>
              </a:r>
            </a:p>
            <a:p>
              <a:pPr algn="ctr" defTabSz="1346200">
                <a:defRPr/>
              </a:pPr>
              <a:r>
                <a:rPr lang="en-US" sz="1500">
                  <a:effectLst>
                    <a:outerShdw blurRad="38100" dist="38100" dir="2700000" algn="tl">
                      <a:srgbClr val="C0C0C0"/>
                    </a:outerShdw>
                  </a:effectLst>
                  <a:latin typeface="Verdana" pitchFamily="34" charset="0"/>
                </a:rPr>
                <a:t>Who, What, When</a:t>
              </a:r>
            </a:p>
          </p:txBody>
        </p:sp>
      </p:grpSp>
      <p:grpSp>
        <p:nvGrpSpPr>
          <p:cNvPr id="5" name="Group 20"/>
          <p:cNvGrpSpPr>
            <a:grpSpLocks/>
          </p:cNvGrpSpPr>
          <p:nvPr/>
        </p:nvGrpSpPr>
        <p:grpSpPr bwMode="auto">
          <a:xfrm>
            <a:off x="1484313" y="3770313"/>
            <a:ext cx="5684837" cy="1250950"/>
            <a:chOff x="935" y="2375"/>
            <a:chExt cx="3581" cy="788"/>
          </a:xfrm>
        </p:grpSpPr>
        <p:sp>
          <p:nvSpPr>
            <p:cNvPr id="24588" name="AutoShape 4"/>
            <p:cNvSpPr>
              <a:spLocks noChangeArrowheads="1"/>
            </p:cNvSpPr>
            <p:nvPr/>
          </p:nvSpPr>
          <p:spPr bwMode="auto">
            <a:xfrm>
              <a:off x="2276" y="2375"/>
              <a:ext cx="51" cy="224"/>
            </a:xfrm>
            <a:prstGeom prst="downArrow">
              <a:avLst>
                <a:gd name="adj1" fmla="val 50000"/>
                <a:gd name="adj2" fmla="val 219628"/>
              </a:avLst>
            </a:prstGeom>
            <a:solidFill>
              <a:schemeClr val="folHlink"/>
            </a:solidFill>
            <a:ln w="12700">
              <a:solidFill>
                <a:schemeClr val="folHlink"/>
              </a:solidFill>
              <a:miter lim="800000"/>
              <a:headEnd/>
              <a:tailEnd/>
            </a:ln>
          </p:spPr>
          <p:txBody>
            <a:bodyPr wrap="none" anchor="ctr"/>
            <a:lstStyle/>
            <a:p>
              <a:endParaRPr lang="en-US"/>
            </a:p>
          </p:txBody>
        </p:sp>
        <p:sp>
          <p:nvSpPr>
            <p:cNvPr id="24589" name="Freeform 9"/>
            <p:cNvSpPr>
              <a:spLocks/>
            </p:cNvSpPr>
            <p:nvPr/>
          </p:nvSpPr>
          <p:spPr bwMode="auto">
            <a:xfrm>
              <a:off x="935" y="2603"/>
              <a:ext cx="2794" cy="467"/>
            </a:xfrm>
            <a:custGeom>
              <a:avLst/>
              <a:gdLst>
                <a:gd name="T0" fmla="*/ 349 w 2795"/>
                <a:gd name="T1" fmla="*/ 0 h 467"/>
                <a:gd name="T2" fmla="*/ 2445 w 2795"/>
                <a:gd name="T3" fmla="*/ 0 h 467"/>
                <a:gd name="T4" fmla="*/ 2794 w 2795"/>
                <a:gd name="T5" fmla="*/ 466 h 467"/>
                <a:gd name="T6" fmla="*/ 0 w 2795"/>
                <a:gd name="T7" fmla="*/ 466 h 467"/>
                <a:gd name="T8" fmla="*/ 349 w 2795"/>
                <a:gd name="T9" fmla="*/ 0 h 467"/>
                <a:gd name="T10" fmla="*/ 0 60000 65536"/>
                <a:gd name="T11" fmla="*/ 0 60000 65536"/>
                <a:gd name="T12" fmla="*/ 0 60000 65536"/>
                <a:gd name="T13" fmla="*/ 0 60000 65536"/>
                <a:gd name="T14" fmla="*/ 0 60000 65536"/>
                <a:gd name="T15" fmla="*/ 0 w 2795"/>
                <a:gd name="T16" fmla="*/ 0 h 467"/>
                <a:gd name="T17" fmla="*/ 2795 w 2795"/>
                <a:gd name="T18" fmla="*/ 467 h 467"/>
              </a:gdLst>
              <a:ahLst/>
              <a:cxnLst>
                <a:cxn ang="T10">
                  <a:pos x="T0" y="T1"/>
                </a:cxn>
                <a:cxn ang="T11">
                  <a:pos x="T2" y="T3"/>
                </a:cxn>
                <a:cxn ang="T12">
                  <a:pos x="T4" y="T5"/>
                </a:cxn>
                <a:cxn ang="T13">
                  <a:pos x="T6" y="T7"/>
                </a:cxn>
                <a:cxn ang="T14">
                  <a:pos x="T8" y="T9"/>
                </a:cxn>
              </a:cxnLst>
              <a:rect l="T15" t="T16" r="T17" b="T18"/>
              <a:pathLst>
                <a:path w="2795" h="467">
                  <a:moveTo>
                    <a:pt x="349" y="0"/>
                  </a:moveTo>
                  <a:lnTo>
                    <a:pt x="2445" y="0"/>
                  </a:lnTo>
                  <a:lnTo>
                    <a:pt x="2794" y="466"/>
                  </a:lnTo>
                  <a:lnTo>
                    <a:pt x="0" y="466"/>
                  </a:lnTo>
                  <a:lnTo>
                    <a:pt x="349" y="0"/>
                  </a:lnTo>
                </a:path>
              </a:pathLst>
            </a:custGeom>
            <a:gradFill rotWithShape="0">
              <a:gsLst>
                <a:gs pos="0">
                  <a:srgbClr val="003400"/>
                </a:gs>
                <a:gs pos="50000">
                  <a:srgbClr val="00AE00"/>
                </a:gs>
                <a:gs pos="100000">
                  <a:srgbClr val="003400"/>
                </a:gs>
              </a:gsLst>
              <a:lin ang="0" scaled="1"/>
            </a:gradFill>
            <a:ln w="9525" cap="rnd">
              <a:noFill/>
              <a:round/>
              <a:headEnd/>
              <a:tailEnd/>
            </a:ln>
          </p:spPr>
          <p:txBody>
            <a:bodyPr/>
            <a:lstStyle/>
            <a:p>
              <a:endParaRPr lang="en-US"/>
            </a:p>
          </p:txBody>
        </p:sp>
        <p:sp>
          <p:nvSpPr>
            <p:cNvPr id="73741" name="Rectangle 13"/>
            <p:cNvSpPr>
              <a:spLocks noChangeArrowheads="1"/>
            </p:cNvSpPr>
            <p:nvPr/>
          </p:nvSpPr>
          <p:spPr bwMode="auto">
            <a:xfrm>
              <a:off x="1869" y="2612"/>
              <a:ext cx="886" cy="418"/>
            </a:xfrm>
            <a:prstGeom prst="rect">
              <a:avLst/>
            </a:prstGeom>
            <a:noFill/>
            <a:ln w="9525">
              <a:noFill/>
              <a:miter lim="800000"/>
              <a:headEnd/>
              <a:tailEnd/>
            </a:ln>
            <a:effectLst/>
          </p:spPr>
          <p:txBody>
            <a:bodyPr wrap="none" lIns="112688" tIns="57138" rIns="112688" bIns="57138">
              <a:spAutoFit/>
            </a:bodyPr>
            <a:lstStyle/>
            <a:p>
              <a:pPr algn="ctr" defTabSz="1346200">
                <a:defRPr/>
              </a:pPr>
              <a:r>
                <a:rPr lang="en-US" sz="1800" b="1">
                  <a:solidFill>
                    <a:srgbClr val="FFFFFF"/>
                  </a:solidFill>
                  <a:effectLst>
                    <a:outerShdw blurRad="38100" dist="38100" dir="2700000" algn="tl">
                      <a:srgbClr val="C0C0C0"/>
                    </a:outerShdw>
                  </a:effectLst>
                  <a:latin typeface="Times New Roman" pitchFamily="18" charset="0"/>
                </a:rPr>
                <a:t>Work/Job</a:t>
              </a:r>
            </a:p>
            <a:p>
              <a:pPr algn="ctr" defTabSz="1346200">
                <a:defRPr/>
              </a:pPr>
              <a:r>
                <a:rPr lang="en-US" sz="1800" b="1">
                  <a:solidFill>
                    <a:srgbClr val="FFFFFF"/>
                  </a:solidFill>
                  <a:effectLst>
                    <a:outerShdw blurRad="38100" dist="38100" dir="2700000" algn="tl">
                      <a:srgbClr val="C0C0C0"/>
                    </a:outerShdw>
                  </a:effectLst>
                  <a:latin typeface="Times New Roman" pitchFamily="18" charset="0"/>
                </a:rPr>
                <a:t>Instructions</a:t>
              </a:r>
            </a:p>
          </p:txBody>
        </p:sp>
        <p:sp>
          <p:nvSpPr>
            <p:cNvPr id="73744" name="Rectangle 16"/>
            <p:cNvSpPr>
              <a:spLocks noChangeArrowheads="1"/>
            </p:cNvSpPr>
            <p:nvPr/>
          </p:nvSpPr>
          <p:spPr bwMode="auto">
            <a:xfrm>
              <a:off x="3663" y="2630"/>
              <a:ext cx="853" cy="533"/>
            </a:xfrm>
            <a:prstGeom prst="rect">
              <a:avLst/>
            </a:prstGeom>
            <a:noFill/>
            <a:ln w="9525">
              <a:noFill/>
              <a:miter lim="800000"/>
              <a:headEnd/>
              <a:tailEnd/>
            </a:ln>
            <a:effectLst/>
          </p:spPr>
          <p:txBody>
            <a:bodyPr lIns="112688" tIns="57138" rIns="112688" bIns="57138">
              <a:spAutoFit/>
            </a:bodyPr>
            <a:lstStyle/>
            <a:p>
              <a:pPr algn="ctr" defTabSz="1346200">
                <a:defRPr/>
              </a:pPr>
              <a:r>
                <a:rPr lang="en-US" sz="1800" b="1">
                  <a:effectLst>
                    <a:outerShdw blurRad="38100" dist="38100" dir="2700000" algn="tl">
                      <a:srgbClr val="C0C0C0"/>
                    </a:outerShdw>
                  </a:effectLst>
                  <a:latin typeface="Verdana" pitchFamily="34" charset="0"/>
                </a:rPr>
                <a:t>Level 3</a:t>
              </a:r>
              <a:endParaRPr lang="en-US" sz="2300" b="1">
                <a:effectLst>
                  <a:outerShdw blurRad="38100" dist="38100" dir="2700000" algn="tl">
                    <a:srgbClr val="C0C0C0"/>
                  </a:outerShdw>
                </a:effectLst>
                <a:latin typeface="Verdana" pitchFamily="34" charset="0"/>
              </a:endParaRPr>
            </a:p>
            <a:p>
              <a:pPr algn="ctr" defTabSz="1346200">
                <a:defRPr/>
              </a:pPr>
              <a:r>
                <a:rPr lang="en-US" sz="1500">
                  <a:effectLst>
                    <a:outerShdw blurRad="38100" dist="38100" dir="2700000" algn="tl">
                      <a:srgbClr val="C0C0C0"/>
                    </a:outerShdw>
                  </a:effectLst>
                  <a:latin typeface="Verdana" pitchFamily="34" charset="0"/>
                </a:rPr>
                <a:t>Answers How</a:t>
              </a:r>
            </a:p>
          </p:txBody>
        </p:sp>
      </p:grpSp>
      <p:grpSp>
        <p:nvGrpSpPr>
          <p:cNvPr id="6" name="Group 23"/>
          <p:cNvGrpSpPr>
            <a:grpSpLocks/>
          </p:cNvGrpSpPr>
          <p:nvPr/>
        </p:nvGrpSpPr>
        <p:grpSpPr bwMode="auto">
          <a:xfrm>
            <a:off x="836613" y="4878388"/>
            <a:ext cx="7743825" cy="1241425"/>
            <a:chOff x="527" y="3073"/>
            <a:chExt cx="4878" cy="782"/>
          </a:xfrm>
        </p:grpSpPr>
        <p:grpSp>
          <p:nvGrpSpPr>
            <p:cNvPr id="24583" name="Group 21"/>
            <p:cNvGrpSpPr>
              <a:grpSpLocks/>
            </p:cNvGrpSpPr>
            <p:nvPr/>
          </p:nvGrpSpPr>
          <p:grpSpPr bwMode="auto">
            <a:xfrm>
              <a:off x="527" y="3073"/>
              <a:ext cx="3609" cy="638"/>
              <a:chOff x="527" y="3073"/>
              <a:chExt cx="3609" cy="638"/>
            </a:xfrm>
          </p:grpSpPr>
          <p:sp>
            <p:nvSpPr>
              <p:cNvPr id="24585" name="AutoShape 5"/>
              <p:cNvSpPr>
                <a:spLocks noChangeArrowheads="1"/>
              </p:cNvSpPr>
              <p:nvPr/>
            </p:nvSpPr>
            <p:spPr bwMode="auto">
              <a:xfrm>
                <a:off x="2276" y="3073"/>
                <a:ext cx="51" cy="225"/>
              </a:xfrm>
              <a:prstGeom prst="downArrow">
                <a:avLst>
                  <a:gd name="adj1" fmla="val 50000"/>
                  <a:gd name="adj2" fmla="val 220609"/>
                </a:avLst>
              </a:prstGeom>
              <a:solidFill>
                <a:schemeClr val="folHlink"/>
              </a:solidFill>
              <a:ln w="12700">
                <a:solidFill>
                  <a:schemeClr val="folHlink"/>
                </a:solidFill>
                <a:miter lim="800000"/>
                <a:headEnd/>
                <a:tailEnd/>
              </a:ln>
            </p:spPr>
            <p:txBody>
              <a:bodyPr wrap="none" anchor="ctr"/>
              <a:lstStyle/>
              <a:p>
                <a:endParaRPr lang="en-US"/>
              </a:p>
            </p:txBody>
          </p:sp>
          <p:sp>
            <p:nvSpPr>
              <p:cNvPr id="24586" name="Freeform 7"/>
              <p:cNvSpPr>
                <a:spLocks/>
              </p:cNvSpPr>
              <p:nvPr/>
            </p:nvSpPr>
            <p:spPr bwMode="auto">
              <a:xfrm>
                <a:off x="527" y="3302"/>
                <a:ext cx="3609" cy="409"/>
              </a:xfrm>
              <a:custGeom>
                <a:avLst/>
                <a:gdLst>
                  <a:gd name="T0" fmla="*/ 328 w 3610"/>
                  <a:gd name="T1" fmla="*/ 0 h 409"/>
                  <a:gd name="T2" fmla="*/ 3281 w 3610"/>
                  <a:gd name="T3" fmla="*/ 0 h 409"/>
                  <a:gd name="T4" fmla="*/ 3609 w 3610"/>
                  <a:gd name="T5" fmla="*/ 408 h 409"/>
                  <a:gd name="T6" fmla="*/ 0 w 3610"/>
                  <a:gd name="T7" fmla="*/ 408 h 409"/>
                  <a:gd name="T8" fmla="*/ 328 w 3610"/>
                  <a:gd name="T9" fmla="*/ 0 h 409"/>
                  <a:gd name="T10" fmla="*/ 0 60000 65536"/>
                  <a:gd name="T11" fmla="*/ 0 60000 65536"/>
                  <a:gd name="T12" fmla="*/ 0 60000 65536"/>
                  <a:gd name="T13" fmla="*/ 0 60000 65536"/>
                  <a:gd name="T14" fmla="*/ 0 60000 65536"/>
                  <a:gd name="T15" fmla="*/ 0 w 3610"/>
                  <a:gd name="T16" fmla="*/ 0 h 409"/>
                  <a:gd name="T17" fmla="*/ 3610 w 3610"/>
                  <a:gd name="T18" fmla="*/ 409 h 409"/>
                </a:gdLst>
                <a:ahLst/>
                <a:cxnLst>
                  <a:cxn ang="T10">
                    <a:pos x="T0" y="T1"/>
                  </a:cxn>
                  <a:cxn ang="T11">
                    <a:pos x="T2" y="T3"/>
                  </a:cxn>
                  <a:cxn ang="T12">
                    <a:pos x="T4" y="T5"/>
                  </a:cxn>
                  <a:cxn ang="T13">
                    <a:pos x="T6" y="T7"/>
                  </a:cxn>
                  <a:cxn ang="T14">
                    <a:pos x="T8" y="T9"/>
                  </a:cxn>
                </a:cxnLst>
                <a:rect l="T15" t="T16" r="T17" b="T18"/>
                <a:pathLst>
                  <a:path w="3610" h="409">
                    <a:moveTo>
                      <a:pt x="328" y="0"/>
                    </a:moveTo>
                    <a:lnTo>
                      <a:pt x="3281" y="0"/>
                    </a:lnTo>
                    <a:lnTo>
                      <a:pt x="3609" y="408"/>
                    </a:lnTo>
                    <a:lnTo>
                      <a:pt x="0" y="408"/>
                    </a:lnTo>
                    <a:lnTo>
                      <a:pt x="328" y="0"/>
                    </a:lnTo>
                  </a:path>
                </a:pathLst>
              </a:custGeom>
              <a:gradFill rotWithShape="0">
                <a:gsLst>
                  <a:gs pos="0">
                    <a:srgbClr val="003400"/>
                  </a:gs>
                  <a:gs pos="50000">
                    <a:srgbClr val="00AE00"/>
                  </a:gs>
                  <a:gs pos="100000">
                    <a:srgbClr val="003400"/>
                  </a:gs>
                </a:gsLst>
                <a:lin ang="0" scaled="1"/>
              </a:gradFill>
              <a:ln w="9525" cap="rnd">
                <a:noFill/>
                <a:round/>
                <a:headEnd/>
                <a:tailEnd/>
              </a:ln>
            </p:spPr>
            <p:txBody>
              <a:bodyPr/>
              <a:lstStyle/>
              <a:p>
                <a:endParaRPr lang="en-US"/>
              </a:p>
            </p:txBody>
          </p:sp>
          <p:sp>
            <p:nvSpPr>
              <p:cNvPr id="73739" name="Rectangle 11"/>
              <p:cNvSpPr>
                <a:spLocks noChangeArrowheads="1"/>
              </p:cNvSpPr>
              <p:nvPr/>
            </p:nvSpPr>
            <p:spPr bwMode="auto">
              <a:xfrm>
                <a:off x="1497" y="3428"/>
                <a:ext cx="1630" cy="262"/>
              </a:xfrm>
              <a:prstGeom prst="rect">
                <a:avLst/>
              </a:prstGeom>
              <a:noFill/>
              <a:ln w="9525">
                <a:noFill/>
                <a:miter lim="800000"/>
                <a:headEnd/>
                <a:tailEnd/>
              </a:ln>
              <a:effectLst/>
            </p:spPr>
            <p:txBody>
              <a:bodyPr wrap="none" lIns="112688" tIns="57138" rIns="112688" bIns="57138">
                <a:spAutoFit/>
              </a:bodyPr>
              <a:lstStyle/>
              <a:p>
                <a:pPr algn="ctr" defTabSz="1346200">
                  <a:lnSpc>
                    <a:spcPct val="10000"/>
                  </a:lnSpc>
                  <a:defRPr/>
                </a:pPr>
                <a:endParaRPr lang="en-US" sz="1800" b="1">
                  <a:solidFill>
                    <a:srgbClr val="FFFFFF"/>
                  </a:solidFill>
                  <a:effectLst>
                    <a:outerShdw blurRad="38100" dist="38100" dir="2700000" algn="tl">
                      <a:srgbClr val="C0C0C0"/>
                    </a:outerShdw>
                  </a:effectLst>
                  <a:latin typeface="Times New Roman" pitchFamily="18" charset="0"/>
                </a:endParaRPr>
              </a:p>
              <a:p>
                <a:pPr algn="ctr" defTabSz="1346200">
                  <a:defRPr/>
                </a:pPr>
                <a:r>
                  <a:rPr lang="en-US" sz="1800" b="1">
                    <a:solidFill>
                      <a:srgbClr val="FFFFFF"/>
                    </a:solidFill>
                    <a:effectLst>
                      <a:outerShdw blurRad="38100" dist="38100" dir="2700000" algn="tl">
                        <a:srgbClr val="C0C0C0"/>
                      </a:outerShdw>
                    </a:effectLst>
                    <a:latin typeface="Times New Roman" pitchFamily="18" charset="0"/>
                  </a:rPr>
                  <a:t>Records/Documentation</a:t>
                </a:r>
              </a:p>
            </p:txBody>
          </p:sp>
        </p:grpSp>
        <p:sp>
          <p:nvSpPr>
            <p:cNvPr id="73745" name="Rectangle 17"/>
            <p:cNvSpPr>
              <a:spLocks noChangeArrowheads="1"/>
            </p:cNvSpPr>
            <p:nvPr/>
          </p:nvSpPr>
          <p:spPr bwMode="auto">
            <a:xfrm>
              <a:off x="3999" y="3178"/>
              <a:ext cx="1406" cy="677"/>
            </a:xfrm>
            <a:prstGeom prst="rect">
              <a:avLst/>
            </a:prstGeom>
            <a:noFill/>
            <a:ln w="9525">
              <a:noFill/>
              <a:miter lim="800000"/>
              <a:headEnd/>
              <a:tailEnd/>
            </a:ln>
            <a:effectLst/>
          </p:spPr>
          <p:txBody>
            <a:bodyPr lIns="112688" tIns="57138" rIns="112688" bIns="57138">
              <a:spAutoFit/>
            </a:bodyPr>
            <a:lstStyle/>
            <a:p>
              <a:pPr algn="ctr" defTabSz="1346200">
                <a:defRPr/>
              </a:pPr>
              <a:r>
                <a:rPr lang="en-US" sz="1800" b="1">
                  <a:effectLst>
                    <a:outerShdw blurRad="38100" dist="38100" dir="2700000" algn="tl">
                      <a:srgbClr val="C0C0C0"/>
                    </a:outerShdw>
                  </a:effectLst>
                  <a:latin typeface="Verdana" pitchFamily="34" charset="0"/>
                </a:rPr>
                <a:t>Level 4</a:t>
              </a:r>
            </a:p>
            <a:p>
              <a:pPr algn="ctr" defTabSz="1346200">
                <a:defRPr/>
              </a:pPr>
              <a:r>
                <a:rPr lang="en-US" sz="1500">
                  <a:effectLst>
                    <a:outerShdw blurRad="38100" dist="38100" dir="2700000" algn="tl">
                      <a:srgbClr val="C0C0C0"/>
                    </a:outerShdw>
                  </a:effectLst>
                  <a:latin typeface="Verdana" pitchFamily="34" charset="0"/>
                </a:rPr>
                <a:t>Results: shows that the system is operating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92188" eaLnBrk="1" hangingPunct="1"/>
            <a:r>
              <a:rPr lang="en-US" smtClean="0"/>
              <a:t>ISO 9001:2000 </a:t>
            </a:r>
            <a:r>
              <a:rPr lang="en-US" smtClean="0">
                <a:solidFill>
                  <a:schemeClr val="tx1"/>
                </a:solidFill>
                <a:ea typeface="Arial Unicode MS" pitchFamily="34" charset="-128"/>
                <a:cs typeface="Arial Unicode MS" pitchFamily="34" charset="-128"/>
              </a:rPr>
              <a:t>Structure</a:t>
            </a:r>
          </a:p>
        </p:txBody>
      </p:sp>
      <p:sp>
        <p:nvSpPr>
          <p:cNvPr id="25603" name="Text Box 3"/>
          <p:cNvSpPr txBox="1">
            <a:spLocks noChangeArrowheads="1"/>
          </p:cNvSpPr>
          <p:nvPr/>
        </p:nvSpPr>
        <p:spPr bwMode="auto">
          <a:xfrm>
            <a:off x="2938463" y="946150"/>
            <a:ext cx="3448050" cy="723900"/>
          </a:xfrm>
          <a:prstGeom prst="rect">
            <a:avLst/>
          </a:prstGeom>
          <a:noFill/>
          <a:ln w="9525">
            <a:noFill/>
            <a:miter lim="800000"/>
            <a:headEnd/>
            <a:tailEnd/>
          </a:ln>
        </p:spPr>
        <p:txBody>
          <a:bodyPr wrap="none" lIns="84216" tIns="42108" rIns="84216" bIns="42108">
            <a:spAutoFit/>
          </a:bodyPr>
          <a:lstStyle/>
          <a:p>
            <a:pPr marL="420688" indent="-420688" defTabSz="841375">
              <a:buFontTx/>
              <a:buAutoNum type="arabicPeriod" startAt="4"/>
            </a:pPr>
            <a:r>
              <a:rPr lang="en-US" sz="1400" b="1">
                <a:latin typeface="Verdana" pitchFamily="34" charset="0"/>
              </a:rPr>
              <a:t>Quality Management System</a:t>
            </a:r>
          </a:p>
          <a:p>
            <a:pPr marL="841375" lvl="1" indent="-420688" defTabSz="841375"/>
            <a:r>
              <a:rPr lang="en-US" sz="1400">
                <a:latin typeface="Verdana" pitchFamily="34" charset="0"/>
              </a:rPr>
              <a:t>4.1 General requirements</a:t>
            </a:r>
          </a:p>
          <a:p>
            <a:pPr marL="841375" lvl="1" indent="-420688" defTabSz="841375"/>
            <a:r>
              <a:rPr lang="en-US" sz="1400">
                <a:latin typeface="Verdana" pitchFamily="34" charset="0"/>
              </a:rPr>
              <a:t>4.2 Document requirements</a:t>
            </a:r>
          </a:p>
        </p:txBody>
      </p:sp>
      <p:sp>
        <p:nvSpPr>
          <p:cNvPr id="25604" name="Text Box 4"/>
          <p:cNvSpPr txBox="1">
            <a:spLocks noChangeArrowheads="1"/>
          </p:cNvSpPr>
          <p:nvPr/>
        </p:nvSpPr>
        <p:spPr bwMode="auto">
          <a:xfrm>
            <a:off x="814388" y="2003425"/>
            <a:ext cx="3305175" cy="2212975"/>
          </a:xfrm>
          <a:prstGeom prst="rect">
            <a:avLst/>
          </a:prstGeom>
          <a:noFill/>
          <a:ln w="9525">
            <a:noFill/>
            <a:miter lim="800000"/>
            <a:headEnd/>
            <a:tailEnd/>
          </a:ln>
        </p:spPr>
        <p:txBody>
          <a:bodyPr lIns="84216" tIns="42108" rIns="84216" bIns="42108">
            <a:spAutoFit/>
          </a:bodyPr>
          <a:lstStyle/>
          <a:p>
            <a:pPr marL="320675" indent="-320675" defTabSz="841375">
              <a:buFontTx/>
              <a:buAutoNum type="arabicPeriod" startAt="5"/>
            </a:pPr>
            <a:r>
              <a:rPr lang="en-US" sz="1400" b="1">
                <a:latin typeface="Verdana" pitchFamily="34" charset="0"/>
              </a:rPr>
              <a:t>  Management Responsibility</a:t>
            </a:r>
          </a:p>
          <a:p>
            <a:pPr marL="900113" lvl="1" indent="-420688" defTabSz="841375"/>
            <a:r>
              <a:rPr lang="en-US" sz="1400">
                <a:latin typeface="Verdana" pitchFamily="34" charset="0"/>
              </a:rPr>
              <a:t>5.1 Management commitment</a:t>
            </a:r>
          </a:p>
          <a:p>
            <a:pPr marL="900113" lvl="1" indent="-420688" defTabSz="841375"/>
            <a:r>
              <a:rPr lang="en-US" sz="1400">
                <a:latin typeface="Verdana" pitchFamily="34" charset="0"/>
              </a:rPr>
              <a:t>5.2 Customer focus</a:t>
            </a:r>
          </a:p>
          <a:p>
            <a:pPr marL="900113" lvl="1" indent="-420688" defTabSz="841375"/>
            <a:r>
              <a:rPr lang="en-US" sz="1400">
                <a:latin typeface="Verdana" pitchFamily="34" charset="0"/>
              </a:rPr>
              <a:t>5.3 Quality policy</a:t>
            </a:r>
          </a:p>
          <a:p>
            <a:pPr marL="900113" lvl="1" indent="-420688" defTabSz="841375"/>
            <a:r>
              <a:rPr lang="en-US" sz="1400">
                <a:latin typeface="Verdana" pitchFamily="34" charset="0"/>
              </a:rPr>
              <a:t>5.4 Planning</a:t>
            </a:r>
          </a:p>
          <a:p>
            <a:pPr marL="900113" lvl="1" indent="-420688" defTabSz="841375"/>
            <a:r>
              <a:rPr lang="en-US" sz="1400">
                <a:latin typeface="Verdana" pitchFamily="34" charset="0"/>
              </a:rPr>
              <a:t>5.5 Responsibility, authority, communication</a:t>
            </a:r>
          </a:p>
          <a:p>
            <a:pPr marL="900113" lvl="1" indent="-420688" defTabSz="841375"/>
            <a:r>
              <a:rPr lang="en-US" sz="1400">
                <a:latin typeface="Verdana" pitchFamily="34" charset="0"/>
              </a:rPr>
              <a:t>5.6 Management review</a:t>
            </a:r>
          </a:p>
        </p:txBody>
      </p:sp>
      <p:sp>
        <p:nvSpPr>
          <p:cNvPr id="25605" name="Text Box 5"/>
          <p:cNvSpPr txBox="1">
            <a:spLocks noChangeArrowheads="1"/>
          </p:cNvSpPr>
          <p:nvPr/>
        </p:nvSpPr>
        <p:spPr bwMode="auto">
          <a:xfrm>
            <a:off x="814388" y="4551363"/>
            <a:ext cx="2905125" cy="1149350"/>
          </a:xfrm>
          <a:prstGeom prst="rect">
            <a:avLst/>
          </a:prstGeom>
          <a:noFill/>
          <a:ln w="9525">
            <a:noFill/>
            <a:miter lim="800000"/>
            <a:headEnd/>
            <a:tailEnd/>
          </a:ln>
        </p:spPr>
        <p:txBody>
          <a:bodyPr wrap="none" lIns="84216" tIns="42108" rIns="84216" bIns="42108">
            <a:spAutoFit/>
          </a:bodyPr>
          <a:lstStyle/>
          <a:p>
            <a:pPr marL="420688" indent="-420688" defTabSz="841375">
              <a:buFontTx/>
              <a:buAutoNum type="arabicPeriod" startAt="6"/>
            </a:pPr>
            <a:r>
              <a:rPr lang="en-US" sz="1400" b="1">
                <a:latin typeface="Verdana" pitchFamily="34" charset="0"/>
              </a:rPr>
              <a:t>Resource Management</a:t>
            </a:r>
          </a:p>
          <a:p>
            <a:pPr marL="841375" lvl="1" indent="-420688" defTabSz="841375"/>
            <a:r>
              <a:rPr lang="en-US" sz="1400">
                <a:latin typeface="Verdana" pitchFamily="34" charset="0"/>
              </a:rPr>
              <a:t>6.1 Provision of resources</a:t>
            </a:r>
          </a:p>
          <a:p>
            <a:pPr marL="841375" lvl="1" indent="-420688" defTabSz="841375"/>
            <a:r>
              <a:rPr lang="en-US" sz="1400">
                <a:latin typeface="Verdana" pitchFamily="34" charset="0"/>
              </a:rPr>
              <a:t>6.2 Human resources</a:t>
            </a:r>
          </a:p>
          <a:p>
            <a:pPr marL="841375" lvl="1" indent="-420688" defTabSz="841375"/>
            <a:r>
              <a:rPr lang="en-US" sz="1400">
                <a:latin typeface="Verdana" pitchFamily="34" charset="0"/>
              </a:rPr>
              <a:t>6.3 Infrastructure</a:t>
            </a:r>
          </a:p>
          <a:p>
            <a:pPr marL="841375" lvl="1" indent="-420688" defTabSz="841375"/>
            <a:r>
              <a:rPr lang="en-US" sz="1400">
                <a:latin typeface="Verdana" pitchFamily="34" charset="0"/>
              </a:rPr>
              <a:t>6.4 Work environment</a:t>
            </a:r>
          </a:p>
        </p:txBody>
      </p:sp>
      <p:sp>
        <p:nvSpPr>
          <p:cNvPr id="25606" name="Text Box 6"/>
          <p:cNvSpPr txBox="1">
            <a:spLocks noChangeArrowheads="1"/>
          </p:cNvSpPr>
          <p:nvPr/>
        </p:nvSpPr>
        <p:spPr bwMode="auto">
          <a:xfrm>
            <a:off x="4678363" y="2012950"/>
            <a:ext cx="3870325" cy="1787525"/>
          </a:xfrm>
          <a:prstGeom prst="rect">
            <a:avLst/>
          </a:prstGeom>
          <a:noFill/>
          <a:ln w="9525">
            <a:noFill/>
            <a:miter lim="800000"/>
            <a:headEnd/>
            <a:tailEnd/>
          </a:ln>
        </p:spPr>
        <p:txBody>
          <a:bodyPr lIns="84216" tIns="42108" rIns="84216" bIns="42108">
            <a:spAutoFit/>
          </a:bodyPr>
          <a:lstStyle/>
          <a:p>
            <a:pPr marL="420688" indent="-420688" defTabSz="841375">
              <a:buFontTx/>
              <a:buAutoNum type="arabicPeriod" startAt="7"/>
            </a:pPr>
            <a:r>
              <a:rPr lang="en-US" sz="1400" b="1">
                <a:latin typeface="Verdana" pitchFamily="34" charset="0"/>
              </a:rPr>
              <a:t>Product realization</a:t>
            </a:r>
          </a:p>
          <a:p>
            <a:pPr marL="841375" lvl="1" indent="-420688" defTabSz="841375"/>
            <a:r>
              <a:rPr lang="en-US" sz="1400">
                <a:latin typeface="Verdana" pitchFamily="34" charset="0"/>
              </a:rPr>
              <a:t>7.1 Planning of product realization</a:t>
            </a:r>
          </a:p>
          <a:p>
            <a:pPr marL="841375" lvl="1" indent="-420688" defTabSz="841375"/>
            <a:r>
              <a:rPr lang="en-US" sz="1400">
                <a:latin typeface="Verdana" pitchFamily="34" charset="0"/>
              </a:rPr>
              <a:t>7.2 Customer-related processes</a:t>
            </a:r>
          </a:p>
          <a:p>
            <a:pPr marL="841375" lvl="1" indent="-420688" defTabSz="841375"/>
            <a:r>
              <a:rPr lang="en-US" sz="1400">
                <a:latin typeface="Verdana" pitchFamily="34" charset="0"/>
              </a:rPr>
              <a:t>7.3 Design and development</a:t>
            </a:r>
          </a:p>
          <a:p>
            <a:pPr marL="841375" lvl="1" indent="-420688" defTabSz="841375"/>
            <a:r>
              <a:rPr lang="en-US" sz="1400">
                <a:latin typeface="Verdana" pitchFamily="34" charset="0"/>
              </a:rPr>
              <a:t>7.4 Purchasing</a:t>
            </a:r>
          </a:p>
          <a:p>
            <a:pPr marL="841375" lvl="1" indent="-420688" defTabSz="841375"/>
            <a:r>
              <a:rPr lang="en-US" sz="1400">
                <a:latin typeface="Verdana" pitchFamily="34" charset="0"/>
              </a:rPr>
              <a:t>7.5 Production and service provision</a:t>
            </a:r>
          </a:p>
          <a:p>
            <a:pPr marL="841375" lvl="1" indent="-420688" defTabSz="841375"/>
            <a:r>
              <a:rPr lang="en-US" sz="1400">
                <a:latin typeface="Verdana" pitchFamily="34" charset="0"/>
              </a:rPr>
              <a:t>7.6 Control of monitoring and measuring devices</a:t>
            </a:r>
          </a:p>
        </p:txBody>
      </p:sp>
      <p:sp>
        <p:nvSpPr>
          <p:cNvPr id="25607" name="Text Box 7"/>
          <p:cNvSpPr txBox="1">
            <a:spLocks noChangeArrowheads="1"/>
          </p:cNvSpPr>
          <p:nvPr/>
        </p:nvSpPr>
        <p:spPr bwMode="auto">
          <a:xfrm>
            <a:off x="4678363" y="4275138"/>
            <a:ext cx="4014787" cy="1574800"/>
          </a:xfrm>
          <a:prstGeom prst="rect">
            <a:avLst/>
          </a:prstGeom>
          <a:noFill/>
          <a:ln w="9525">
            <a:noFill/>
            <a:miter lim="800000"/>
            <a:headEnd/>
            <a:tailEnd/>
          </a:ln>
        </p:spPr>
        <p:txBody>
          <a:bodyPr lIns="84216" tIns="42108" rIns="84216" bIns="42108">
            <a:spAutoFit/>
          </a:bodyPr>
          <a:lstStyle/>
          <a:p>
            <a:pPr marL="420688" indent="-420688" defTabSz="841375">
              <a:buFontTx/>
              <a:buAutoNum type="arabicPeriod" startAt="8"/>
            </a:pPr>
            <a:r>
              <a:rPr lang="en-US" sz="1400" b="1">
                <a:latin typeface="Verdana" pitchFamily="34" charset="0"/>
              </a:rPr>
              <a:t>Measurement, Analysis &amp; Improvement</a:t>
            </a:r>
          </a:p>
          <a:p>
            <a:pPr marL="841375" lvl="1" indent="-420688" defTabSz="841375"/>
            <a:r>
              <a:rPr lang="en-US" sz="1400">
                <a:latin typeface="Verdana" pitchFamily="34" charset="0"/>
              </a:rPr>
              <a:t>8.1 General</a:t>
            </a:r>
          </a:p>
          <a:p>
            <a:pPr marL="841375" lvl="1" indent="-420688" defTabSz="841375"/>
            <a:r>
              <a:rPr lang="en-US" sz="1400">
                <a:latin typeface="Verdana" pitchFamily="34" charset="0"/>
              </a:rPr>
              <a:t>8.2 Monitoring and measurement</a:t>
            </a:r>
          </a:p>
          <a:p>
            <a:pPr marL="841375" lvl="1" indent="-420688" defTabSz="841375"/>
            <a:r>
              <a:rPr lang="en-US" sz="1400">
                <a:latin typeface="Verdana" pitchFamily="34" charset="0"/>
              </a:rPr>
              <a:t>8.3 Control of nonconforming product</a:t>
            </a:r>
          </a:p>
          <a:p>
            <a:pPr marL="841375" lvl="1" indent="-420688" defTabSz="841375"/>
            <a:r>
              <a:rPr lang="en-US" sz="1400">
                <a:latin typeface="Verdana" pitchFamily="34" charset="0"/>
              </a:rPr>
              <a:t>8.4 Analysis of data</a:t>
            </a:r>
          </a:p>
          <a:p>
            <a:pPr marL="841375" lvl="1" indent="-420688" defTabSz="841375"/>
            <a:r>
              <a:rPr lang="en-US" sz="1400">
                <a:latin typeface="Verdana" pitchFamily="34" charset="0"/>
              </a:rPr>
              <a:t>8.5 Improvement</a:t>
            </a:r>
          </a:p>
        </p:txBody>
      </p:sp>
      <p:sp>
        <p:nvSpPr>
          <p:cNvPr id="25608" name="Rectangle 8"/>
          <p:cNvSpPr>
            <a:spLocks noChangeArrowheads="1"/>
          </p:cNvSpPr>
          <p:nvPr/>
        </p:nvSpPr>
        <p:spPr bwMode="auto">
          <a:xfrm>
            <a:off x="304800" y="838200"/>
            <a:ext cx="8548688" cy="1074738"/>
          </a:xfrm>
          <a:prstGeom prst="rect">
            <a:avLst/>
          </a:prstGeom>
          <a:noFill/>
          <a:ln w="9525">
            <a:solidFill>
              <a:schemeClr val="tx1"/>
            </a:solidFill>
            <a:miter lim="800000"/>
            <a:headEnd/>
            <a:tailEnd/>
          </a:ln>
        </p:spPr>
        <p:txBody>
          <a:bodyPr wrap="none" anchor="ctr"/>
          <a:lstStyle/>
          <a:p>
            <a:endParaRPr lang="en-US"/>
          </a:p>
        </p:txBody>
      </p:sp>
      <p:sp>
        <p:nvSpPr>
          <p:cNvPr id="25609" name="Rectangle 9"/>
          <p:cNvSpPr>
            <a:spLocks noChangeArrowheads="1"/>
          </p:cNvSpPr>
          <p:nvPr/>
        </p:nvSpPr>
        <p:spPr bwMode="auto">
          <a:xfrm>
            <a:off x="315913" y="1912938"/>
            <a:ext cx="8537575" cy="4313237"/>
          </a:xfrm>
          <a:prstGeom prst="rect">
            <a:avLst/>
          </a:prstGeom>
          <a:noFill/>
          <a:ln w="9525">
            <a:solidFill>
              <a:schemeClr val="tx1"/>
            </a:solidFill>
            <a:miter lim="800000"/>
            <a:headEnd/>
            <a:tailEnd/>
          </a:ln>
        </p:spPr>
        <p:txBody>
          <a:bodyPr wrap="none" anchor="ctr"/>
          <a:lstStyle/>
          <a:p>
            <a:endParaRPr lang="en-US"/>
          </a:p>
        </p:txBody>
      </p:sp>
      <p:sp>
        <p:nvSpPr>
          <p:cNvPr id="25610" name="Line 10"/>
          <p:cNvSpPr>
            <a:spLocks noChangeShapeType="1"/>
          </p:cNvSpPr>
          <p:nvPr/>
        </p:nvSpPr>
        <p:spPr bwMode="auto">
          <a:xfrm>
            <a:off x="4564063" y="1939925"/>
            <a:ext cx="0" cy="4298950"/>
          </a:xfrm>
          <a:prstGeom prst="line">
            <a:avLst/>
          </a:prstGeom>
          <a:noFill/>
          <a:ln w="9525">
            <a:solidFill>
              <a:schemeClr val="tx1"/>
            </a:solidFill>
            <a:round/>
            <a:headEnd/>
            <a:tailEnd/>
          </a:ln>
        </p:spPr>
        <p:txBody>
          <a:bodyPr/>
          <a:lstStyle/>
          <a:p>
            <a:endParaRPr lang="en-US"/>
          </a:p>
        </p:txBody>
      </p:sp>
      <p:sp>
        <p:nvSpPr>
          <p:cNvPr id="25611" name="Line 11"/>
          <p:cNvSpPr>
            <a:spLocks noChangeShapeType="1"/>
          </p:cNvSpPr>
          <p:nvPr/>
        </p:nvSpPr>
        <p:spPr bwMode="auto">
          <a:xfrm>
            <a:off x="303213" y="4225925"/>
            <a:ext cx="8550275" cy="0"/>
          </a:xfrm>
          <a:prstGeom prst="line">
            <a:avLst/>
          </a:prstGeom>
          <a:noFill/>
          <a:ln w="9525">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Evaluation</a:t>
            </a:r>
          </a:p>
        </p:txBody>
      </p:sp>
      <p:sp>
        <p:nvSpPr>
          <p:cNvPr id="26627" name="Rectangle 3"/>
          <p:cNvSpPr>
            <a:spLocks noGrp="1" noChangeArrowheads="1"/>
          </p:cNvSpPr>
          <p:nvPr>
            <p:ph type="body" idx="1"/>
          </p:nvPr>
        </p:nvSpPr>
        <p:spPr>
          <a:xfrm>
            <a:off x="762000" y="1371600"/>
            <a:ext cx="7315200" cy="3067050"/>
          </a:xfrm>
        </p:spPr>
        <p:txBody>
          <a:bodyPr/>
          <a:lstStyle/>
          <a:p>
            <a:pPr marL="0" indent="0" eaLnBrk="1" hangingPunct="1"/>
            <a:r>
              <a:rPr lang="en-US" dirty="0" smtClean="0">
                <a:latin typeface="Times New Roman" pitchFamily="18" charset="0"/>
                <a:cs typeface="Times New Roman" pitchFamily="18" charset="0"/>
              </a:rPr>
              <a:t>ISO is a certification model.  Typically, an internal quality system assessment (audit) is performed, repairs made and the organization may then submit to a formal system audit lasting for several days performed by one of the ISO certification Bodies.  The certificate usually is valid for three years and also requires that a system of  Quality Management be in place, including performance of regular internal audits and intermediate external audits.</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Meet CMMI</a:t>
            </a:r>
          </a:p>
        </p:txBody>
      </p:sp>
      <p:sp>
        <p:nvSpPr>
          <p:cNvPr id="27651" name="Rectangle 3"/>
          <p:cNvSpPr>
            <a:spLocks noGrp="1" noChangeArrowheads="1"/>
          </p:cNvSpPr>
          <p:nvPr>
            <p:ph type="body" idx="1"/>
          </p:nvPr>
        </p:nvSpPr>
        <p:spPr>
          <a:xfrm>
            <a:off x="762000" y="914400"/>
            <a:ext cx="7467600" cy="4800600"/>
          </a:xfrm>
        </p:spPr>
        <p:txBody>
          <a:bodyPr/>
          <a:lstStyle/>
          <a:p>
            <a:r>
              <a:rPr lang="en-US" dirty="0" smtClean="0">
                <a:solidFill>
                  <a:schemeClr val="tx1"/>
                </a:solidFill>
                <a:latin typeface="Times New Roman" pitchFamily="18" charset="0"/>
                <a:cs typeface="Times New Roman" pitchFamily="18" charset="0"/>
              </a:rPr>
              <a:t>CMMI® (Capability Maturity Model® Integration) models are collections of best practices that help organizations to improve their processes. These models are developed by product teams with members from industry, government, and the Software Engineering Institute (SEI). These models provides a comprehensive integrated set of guidelines for developing products and services. </a:t>
            </a:r>
          </a:p>
          <a:p>
            <a:endParaRPr lang="en-US" dirty="0" smtClean="0">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 The CMMI-DEV model provides guidance for applying CMMI best practices in a development organization. Best practices in the model focus on activities for developing quality products and services to meet the needs of customers and end users.</a:t>
            </a:r>
          </a:p>
          <a:p>
            <a:endParaRPr lang="en-US" dirty="0" smtClean="0">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Other CMMI models:  Acquisition and  Services</a:t>
            </a:r>
          </a:p>
          <a:p>
            <a:endParaRPr lang="en-US" dirty="0" smtClean="0"/>
          </a:p>
          <a:p>
            <a:endParaRPr lang="en-US" dirty="0" smtClean="0"/>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Scope of CMMI</a:t>
            </a:r>
          </a:p>
        </p:txBody>
      </p:sp>
      <p:sp>
        <p:nvSpPr>
          <p:cNvPr id="28675" name="Rectangle 3"/>
          <p:cNvSpPr>
            <a:spLocks noGrp="1" noChangeArrowheads="1"/>
          </p:cNvSpPr>
          <p:nvPr>
            <p:ph type="body" idx="1"/>
          </p:nvPr>
        </p:nvSpPr>
        <p:spPr>
          <a:xfrm>
            <a:off x="685800" y="990600"/>
            <a:ext cx="7937499" cy="5172075"/>
          </a:xfrm>
        </p:spPr>
        <p:txBody>
          <a:bodyPr/>
          <a:lstStyle/>
          <a:p>
            <a:pPr marL="0" indent="0" eaLnBrk="1" hangingPunct="1"/>
            <a:r>
              <a:rPr lang="en-US" sz="1800" dirty="0" smtClean="0">
                <a:latin typeface="Times New Roman" pitchFamily="18" charset="0"/>
                <a:cs typeface="Times New Roman" pitchFamily="18" charset="0"/>
              </a:rPr>
              <a:t>CMMI is designed to help identify and prioritize process improvement opportunities and facilitate organizational change management.  The model is used for internal process improvement, sourcing selection and benchmarking, rather than certification</a:t>
            </a:r>
          </a:p>
          <a:p>
            <a:pPr marL="0" indent="0" eaLnBrk="1" hangingPunct="1"/>
            <a:endParaRPr lang="en-US" sz="1800" dirty="0" smtClean="0">
              <a:latin typeface="Times New Roman" pitchFamily="18" charset="0"/>
              <a:cs typeface="Times New Roman" pitchFamily="18" charset="0"/>
            </a:endParaRPr>
          </a:p>
          <a:p>
            <a:pPr marL="0" indent="0" eaLnBrk="1" hangingPunct="1"/>
            <a:r>
              <a:rPr lang="en-US" sz="1800" dirty="0" smtClean="0">
                <a:latin typeface="Times New Roman" pitchFamily="18" charset="0"/>
                <a:cs typeface="Times New Roman" pitchFamily="18" charset="0"/>
              </a:rPr>
              <a:t>CMMI is organized as a process framework that cluster related practices into process areas that, when performed collectively, satisfy a set of goals.  It requires that you define specific practices to meet specific goals but does not define how they are to be implemented.</a:t>
            </a:r>
          </a:p>
          <a:p>
            <a:pPr marL="0" indent="0" eaLnBrk="1" hangingPunct="1"/>
            <a:endParaRPr lang="en-US" sz="1800" dirty="0" smtClean="0">
              <a:latin typeface="Times New Roman" pitchFamily="18" charset="0"/>
              <a:cs typeface="Times New Roman" pitchFamily="18" charset="0"/>
            </a:endParaRPr>
          </a:p>
          <a:p>
            <a:pPr marL="0" indent="0" eaLnBrk="1" hangingPunct="1"/>
            <a:r>
              <a:rPr lang="en-US" sz="1800" dirty="0" smtClean="0">
                <a:latin typeface="Times New Roman" pitchFamily="18" charset="0"/>
                <a:cs typeface="Times New Roman" pitchFamily="18" charset="0"/>
              </a:rPr>
              <a:t>The CMMI provides two representations – staged and continuous.  The staged view provides five maturity levels:  Initial, Managed, Defined, Quantitatively Managed, and Optimizing and 22 process areas PAs).  The PAs at each maturity level build on the previous level.  Alternatively, continuous representation is used to focus on a process capability in a desired functional area (project management, process management, engineering and support) rather that maturity levels.</a:t>
            </a:r>
          </a:p>
          <a:p>
            <a:pPr marL="0" indent="0" eaLnBrk="1" hangingPunct="1"/>
            <a:endParaRPr lang="en-US" sz="1800" dirty="0" smtClean="0">
              <a:solidFill>
                <a:srgbClr val="FF0000"/>
              </a:solidFill>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Evaluation</a:t>
            </a:r>
          </a:p>
        </p:txBody>
      </p:sp>
      <p:sp>
        <p:nvSpPr>
          <p:cNvPr id="29699" name="Rectangle 3"/>
          <p:cNvSpPr>
            <a:spLocks noGrp="1" noChangeArrowheads="1"/>
          </p:cNvSpPr>
          <p:nvPr>
            <p:ph type="body" idx="1"/>
          </p:nvPr>
        </p:nvSpPr>
        <p:spPr>
          <a:xfrm>
            <a:off x="685800" y="1447800"/>
            <a:ext cx="7788275" cy="2990850"/>
          </a:xfrm>
        </p:spPr>
        <p:txBody>
          <a:bodyPr/>
          <a:lstStyle/>
          <a:p>
            <a:pPr marL="0" indent="0" eaLnBrk="1" hangingPunct="1"/>
            <a:r>
              <a:rPr lang="en-US" dirty="0" smtClean="0">
                <a:latin typeface="Times New Roman" pitchFamily="18" charset="0"/>
                <a:cs typeface="Times New Roman" pitchFamily="18" charset="0"/>
              </a:rPr>
              <a:t>This is not a certification model, but ratings may be announced and published.  The SEI publishes ratings provided the company gives it permission.  Formal appraisals are typically 5 – 10 days and led by SEI-authorized internal or external lead appraisers, using trained teams and a formal methods.  The method is named SCAMPI (Standard  CMMI Appraisal Method for Process Improvement).</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04800" y="0"/>
            <a:ext cx="8305800" cy="62722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228600" y="123825"/>
            <a:ext cx="8610600" cy="5286375"/>
          </a:xfrm>
          <a:prstGeom prst="rect">
            <a:avLst/>
          </a:prstGeom>
          <a:noFill/>
          <a:ln w="9525">
            <a:noFill/>
            <a:miter lim="800000"/>
            <a:headEnd/>
            <a:tailEnd/>
          </a:ln>
        </p:spPr>
      </p:pic>
      <p:sp>
        <p:nvSpPr>
          <p:cNvPr id="31747" name="Text Box 3"/>
          <p:cNvSpPr txBox="1">
            <a:spLocks noChangeArrowheads="1"/>
          </p:cNvSpPr>
          <p:nvPr/>
        </p:nvSpPr>
        <p:spPr bwMode="auto">
          <a:xfrm>
            <a:off x="441325" y="5522913"/>
            <a:ext cx="7372350" cy="366712"/>
          </a:xfrm>
          <a:prstGeom prst="rect">
            <a:avLst/>
          </a:prstGeom>
          <a:noFill/>
          <a:ln w="9525">
            <a:noFill/>
            <a:miter lim="800000"/>
            <a:headEnd/>
            <a:tailEnd/>
          </a:ln>
        </p:spPr>
        <p:txBody>
          <a:bodyPr wrap="none">
            <a:spAutoFit/>
          </a:bodyPr>
          <a:lstStyle/>
          <a:p>
            <a:r>
              <a:rPr lang="en-US" sz="1800" dirty="0"/>
              <a:t>SCAMPI – Standard CMMI Appraisal Method for Process Improvement</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Process Areas</a:t>
            </a:r>
          </a:p>
        </p:txBody>
      </p:sp>
      <p:graphicFrame>
        <p:nvGraphicFramePr>
          <p:cNvPr id="203846" name="Group 70"/>
          <p:cNvGraphicFramePr>
            <a:graphicFrameLocks noGrp="1"/>
          </p:cNvGraphicFramePr>
          <p:nvPr>
            <p:ph idx="1"/>
          </p:nvPr>
        </p:nvGraphicFramePr>
        <p:xfrm>
          <a:off x="381000" y="914400"/>
          <a:ext cx="8321675" cy="5373627"/>
        </p:xfrm>
        <a:graphic>
          <a:graphicData uri="http://schemas.openxmlformats.org/drawingml/2006/table">
            <a:tbl>
              <a:tblPr/>
              <a:tblGrid>
                <a:gridCol w="3733800"/>
                <a:gridCol w="4587875"/>
              </a:tblGrid>
              <a:tr h="381000">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Requirements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Organizational Process Definition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Project Planning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Organizational Training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Project Monitoring &amp; Control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Integrated Project 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Supplier Agreement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Risk 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Measurement &amp; Analysis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Integrated Teaming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Process &amp; Product Quality Assurance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Integrated Supplier 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Configuration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Decision Analysis &amp; Resolution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Requirements Development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Organizational Environment for Integration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Technical Solution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Organizational Process Performance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Product Integration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Quantitative Project 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Verification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Organizational Innovation &amp; Deployment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Validation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Causal Analysis &amp; Resolution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rPr>
                        <a:t>Organizational Process Focus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endParaRPr kumimoji="0" lang="en-US" sz="1600" b="0" i="0" u="none" strike="noStrike" cap="none" normalizeH="0" baseline="0" smtClean="0">
                        <a:ln>
                          <a:noFill/>
                        </a:ln>
                        <a:solidFill>
                          <a:schemeClr val="tx1"/>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228600" y="65088"/>
            <a:ext cx="8686800" cy="61833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wrap="square" lIns="91420" tIns="45711" rIns="91420" bIns="45711"/>
          <a:lstStyle/>
          <a:p>
            <a:pPr defTabSz="992188" eaLnBrk="1" hangingPunct="1"/>
            <a:r>
              <a:rPr lang="en-US" smtClean="0"/>
              <a:t>Who Am I</a:t>
            </a:r>
          </a:p>
        </p:txBody>
      </p:sp>
      <p:sp>
        <p:nvSpPr>
          <p:cNvPr id="7171" name="Text Box 3"/>
          <p:cNvSpPr txBox="1">
            <a:spLocks noChangeArrowheads="1"/>
          </p:cNvSpPr>
          <p:nvPr/>
        </p:nvSpPr>
        <p:spPr bwMode="auto">
          <a:xfrm>
            <a:off x="990600" y="4572000"/>
            <a:ext cx="2454275" cy="457200"/>
          </a:xfrm>
          <a:prstGeom prst="rect">
            <a:avLst/>
          </a:prstGeom>
          <a:noFill/>
          <a:ln w="12700">
            <a:noFill/>
            <a:miter lim="800000"/>
            <a:headEnd type="none" w="sm" len="sm"/>
            <a:tailEnd type="none" w="sm" len="sm"/>
          </a:ln>
        </p:spPr>
        <p:txBody>
          <a:bodyPr wrap="none" lIns="91420" tIns="45711" rIns="91420" bIns="45711">
            <a:spAutoFit/>
          </a:bodyPr>
          <a:lstStyle/>
          <a:p>
            <a:r>
              <a:rPr lang="en-US" dirty="0"/>
              <a:t>VISTA Volunteer</a:t>
            </a:r>
          </a:p>
        </p:txBody>
      </p:sp>
      <p:sp>
        <p:nvSpPr>
          <p:cNvPr id="7172" name="Text Box 4"/>
          <p:cNvSpPr txBox="1">
            <a:spLocks noChangeArrowheads="1"/>
          </p:cNvSpPr>
          <p:nvPr/>
        </p:nvSpPr>
        <p:spPr bwMode="auto">
          <a:xfrm>
            <a:off x="5943600" y="3429000"/>
            <a:ext cx="2728913" cy="457200"/>
          </a:xfrm>
          <a:prstGeom prst="rect">
            <a:avLst/>
          </a:prstGeom>
          <a:noFill/>
          <a:ln w="12700">
            <a:noFill/>
            <a:miter lim="800000"/>
            <a:headEnd type="none" w="sm" len="sm"/>
            <a:tailEnd type="none" w="sm" len="sm"/>
          </a:ln>
        </p:spPr>
        <p:txBody>
          <a:bodyPr wrap="none" lIns="91420" tIns="45711" rIns="91420" bIns="45711">
            <a:spAutoFit/>
          </a:bodyPr>
          <a:lstStyle/>
          <a:p>
            <a:r>
              <a:rPr lang="en-US" dirty="0"/>
              <a:t>Industrial Engineer</a:t>
            </a:r>
          </a:p>
        </p:txBody>
      </p:sp>
      <p:sp>
        <p:nvSpPr>
          <p:cNvPr id="7173" name="Text Box 5"/>
          <p:cNvSpPr txBox="1">
            <a:spLocks noChangeArrowheads="1"/>
          </p:cNvSpPr>
          <p:nvPr/>
        </p:nvSpPr>
        <p:spPr bwMode="auto">
          <a:xfrm>
            <a:off x="592138" y="5605463"/>
            <a:ext cx="3657600" cy="457200"/>
          </a:xfrm>
          <a:prstGeom prst="rect">
            <a:avLst/>
          </a:prstGeom>
          <a:noFill/>
          <a:ln w="12700">
            <a:noFill/>
            <a:miter lim="800000"/>
            <a:headEnd type="none" w="sm" len="sm"/>
            <a:tailEnd type="none" w="sm" len="sm"/>
          </a:ln>
        </p:spPr>
        <p:txBody>
          <a:bodyPr wrap="none" lIns="91420" tIns="45711" rIns="91420" bIns="45711">
            <a:spAutoFit/>
          </a:bodyPr>
          <a:lstStyle/>
          <a:p>
            <a:r>
              <a:rPr lang="en-US">
                <a:solidFill>
                  <a:srgbClr val="993300"/>
                </a:solidFill>
                <a:latin typeface="Helvetica" pitchFamily="34" charset="0"/>
              </a:rPr>
              <a:t>Chief </a:t>
            </a:r>
            <a:r>
              <a:rPr lang="en-US" b="1">
                <a:solidFill>
                  <a:srgbClr val="993300"/>
                </a:solidFill>
                <a:latin typeface="Helvetica" pitchFamily="34" charset="0"/>
              </a:rPr>
              <a:t>Industrial</a:t>
            </a:r>
            <a:r>
              <a:rPr lang="en-US">
                <a:solidFill>
                  <a:srgbClr val="993300"/>
                </a:solidFill>
                <a:latin typeface="Helvetica" pitchFamily="34" charset="0"/>
              </a:rPr>
              <a:t> Engineer</a:t>
            </a:r>
          </a:p>
        </p:txBody>
      </p:sp>
      <p:sp>
        <p:nvSpPr>
          <p:cNvPr id="7174" name="Text Box 6"/>
          <p:cNvSpPr txBox="1">
            <a:spLocks noChangeArrowheads="1"/>
          </p:cNvSpPr>
          <p:nvPr/>
        </p:nvSpPr>
        <p:spPr bwMode="auto">
          <a:xfrm>
            <a:off x="4114800" y="4876800"/>
            <a:ext cx="4270375" cy="457200"/>
          </a:xfrm>
          <a:prstGeom prst="rect">
            <a:avLst/>
          </a:prstGeom>
          <a:noFill/>
          <a:ln w="12700">
            <a:noFill/>
            <a:miter lim="800000"/>
            <a:headEnd type="none" w="sm" len="sm"/>
            <a:tailEnd type="none" w="sm" len="sm"/>
          </a:ln>
        </p:spPr>
        <p:txBody>
          <a:bodyPr wrap="none" lIns="91420" tIns="45711" rIns="91420" bIns="45711">
            <a:spAutoFit/>
          </a:bodyPr>
          <a:lstStyle/>
          <a:p>
            <a:r>
              <a:rPr lang="en-US" dirty="0">
                <a:solidFill>
                  <a:srgbClr val="9999FF"/>
                </a:solidFill>
                <a:latin typeface="Kino MT" pitchFamily="82" charset="0"/>
              </a:rPr>
              <a:t>Manager Production Planning &amp; Control</a:t>
            </a:r>
            <a:endParaRPr lang="en-US" dirty="0"/>
          </a:p>
        </p:txBody>
      </p:sp>
      <p:sp>
        <p:nvSpPr>
          <p:cNvPr id="7175" name="Text Box 7"/>
          <p:cNvSpPr txBox="1">
            <a:spLocks noChangeArrowheads="1"/>
          </p:cNvSpPr>
          <p:nvPr/>
        </p:nvSpPr>
        <p:spPr bwMode="auto">
          <a:xfrm>
            <a:off x="4572000" y="2133600"/>
            <a:ext cx="3533775" cy="457200"/>
          </a:xfrm>
          <a:prstGeom prst="rect">
            <a:avLst/>
          </a:prstGeom>
          <a:noFill/>
          <a:ln w="12700">
            <a:noFill/>
            <a:miter lim="800000"/>
            <a:headEnd type="none" w="sm" len="sm"/>
            <a:tailEnd type="none" w="sm" len="sm"/>
          </a:ln>
        </p:spPr>
        <p:txBody>
          <a:bodyPr wrap="none" lIns="91420" tIns="45711" rIns="91420" bIns="45711">
            <a:spAutoFit/>
          </a:bodyPr>
          <a:lstStyle/>
          <a:p>
            <a:r>
              <a:rPr lang="en-US" dirty="0">
                <a:solidFill>
                  <a:srgbClr val="00CCCC"/>
                </a:solidFill>
                <a:latin typeface="Times New Roman" pitchFamily="18" charset="0"/>
              </a:rPr>
              <a:t>Inventory Control Manager</a:t>
            </a:r>
            <a:endParaRPr lang="en-US" dirty="0"/>
          </a:p>
        </p:txBody>
      </p:sp>
      <p:sp>
        <p:nvSpPr>
          <p:cNvPr id="7176" name="Text Box 8"/>
          <p:cNvSpPr txBox="1">
            <a:spLocks noChangeArrowheads="1"/>
          </p:cNvSpPr>
          <p:nvPr/>
        </p:nvSpPr>
        <p:spPr bwMode="auto">
          <a:xfrm>
            <a:off x="381000" y="2286000"/>
            <a:ext cx="2451100" cy="457200"/>
          </a:xfrm>
          <a:prstGeom prst="rect">
            <a:avLst/>
          </a:prstGeom>
          <a:noFill/>
          <a:ln w="12700">
            <a:noFill/>
            <a:miter lim="800000"/>
            <a:headEnd type="none" w="sm" len="sm"/>
            <a:tailEnd type="none" w="sm" len="sm"/>
          </a:ln>
        </p:spPr>
        <p:txBody>
          <a:bodyPr wrap="none" lIns="91420" tIns="45711" rIns="91420" bIns="45711">
            <a:spAutoFit/>
          </a:bodyPr>
          <a:lstStyle/>
          <a:p>
            <a:r>
              <a:rPr lang="en-US" dirty="0">
                <a:solidFill>
                  <a:srgbClr val="FF6633"/>
                </a:solidFill>
                <a:latin typeface="Univers" pitchFamily="34" charset="0"/>
              </a:rPr>
              <a:t>Shift Supervisor</a:t>
            </a:r>
            <a:endParaRPr lang="en-US" dirty="0">
              <a:latin typeface="Univers" pitchFamily="34" charset="0"/>
            </a:endParaRPr>
          </a:p>
        </p:txBody>
      </p:sp>
      <p:sp>
        <p:nvSpPr>
          <p:cNvPr id="7177" name="Text Box 9"/>
          <p:cNvSpPr txBox="1">
            <a:spLocks noChangeArrowheads="1"/>
          </p:cNvSpPr>
          <p:nvPr/>
        </p:nvSpPr>
        <p:spPr bwMode="auto">
          <a:xfrm>
            <a:off x="5257800" y="4191000"/>
            <a:ext cx="2795588" cy="457200"/>
          </a:xfrm>
          <a:prstGeom prst="rect">
            <a:avLst/>
          </a:prstGeom>
          <a:noFill/>
          <a:ln w="12700">
            <a:noFill/>
            <a:miter lim="800000"/>
            <a:headEnd type="none" w="sm" len="sm"/>
            <a:tailEnd type="none" w="sm" len="sm"/>
          </a:ln>
        </p:spPr>
        <p:txBody>
          <a:bodyPr wrap="none" lIns="91420" tIns="45711" rIns="91420" bIns="45711">
            <a:spAutoFit/>
          </a:bodyPr>
          <a:lstStyle/>
          <a:p>
            <a:r>
              <a:rPr lang="en-US" dirty="0">
                <a:solidFill>
                  <a:schemeClr val="folHlink"/>
                </a:solidFill>
                <a:latin typeface="Univers" pitchFamily="34" charset="0"/>
              </a:rPr>
              <a:t>Materials Manager</a:t>
            </a:r>
            <a:endParaRPr lang="en-US" dirty="0"/>
          </a:p>
        </p:txBody>
      </p:sp>
      <p:sp>
        <p:nvSpPr>
          <p:cNvPr id="7178" name="Text Box 10"/>
          <p:cNvSpPr txBox="1">
            <a:spLocks noChangeArrowheads="1"/>
          </p:cNvSpPr>
          <p:nvPr/>
        </p:nvSpPr>
        <p:spPr bwMode="auto">
          <a:xfrm>
            <a:off x="3200400" y="3810000"/>
            <a:ext cx="1711325" cy="457200"/>
          </a:xfrm>
          <a:prstGeom prst="rect">
            <a:avLst/>
          </a:prstGeom>
          <a:noFill/>
          <a:ln w="12700">
            <a:noFill/>
            <a:miter lim="800000"/>
            <a:headEnd type="none" w="sm" len="sm"/>
            <a:tailEnd type="none" w="sm" len="sm"/>
          </a:ln>
        </p:spPr>
        <p:txBody>
          <a:bodyPr wrap="none" lIns="91420" tIns="45711" rIns="91420" bIns="45711">
            <a:spAutoFit/>
          </a:bodyPr>
          <a:lstStyle/>
          <a:p>
            <a:r>
              <a:rPr lang="en-US" dirty="0">
                <a:solidFill>
                  <a:schemeClr val="hlink"/>
                </a:solidFill>
                <a:latin typeface="Univers" pitchFamily="34" charset="0"/>
              </a:rPr>
              <a:t>Consultant</a:t>
            </a:r>
            <a:endParaRPr lang="en-US" dirty="0">
              <a:latin typeface="Univers" pitchFamily="34" charset="0"/>
            </a:endParaRPr>
          </a:p>
        </p:txBody>
      </p:sp>
      <p:sp>
        <p:nvSpPr>
          <p:cNvPr id="7179" name="Text Box 11"/>
          <p:cNvSpPr txBox="1">
            <a:spLocks noChangeArrowheads="1"/>
          </p:cNvSpPr>
          <p:nvPr/>
        </p:nvSpPr>
        <p:spPr bwMode="auto">
          <a:xfrm>
            <a:off x="5410200" y="5638800"/>
            <a:ext cx="2678113" cy="457200"/>
          </a:xfrm>
          <a:prstGeom prst="rect">
            <a:avLst/>
          </a:prstGeom>
          <a:noFill/>
          <a:ln w="12700">
            <a:noFill/>
            <a:miter lim="800000"/>
            <a:headEnd type="none" w="sm" len="sm"/>
            <a:tailEnd type="none" w="sm" len="sm"/>
          </a:ln>
        </p:spPr>
        <p:txBody>
          <a:bodyPr wrap="none" lIns="91420" tIns="45711" rIns="91420" bIns="45711">
            <a:spAutoFit/>
          </a:bodyPr>
          <a:lstStyle/>
          <a:p>
            <a:r>
              <a:rPr lang="en-US" dirty="0">
                <a:solidFill>
                  <a:schemeClr val="tx2"/>
                </a:solidFill>
                <a:latin typeface="Century Gothic" pitchFamily="34" charset="0"/>
              </a:rPr>
              <a:t>Project Manager</a:t>
            </a:r>
            <a:endParaRPr lang="en-US" dirty="0">
              <a:solidFill>
                <a:schemeClr val="tx2"/>
              </a:solidFill>
            </a:endParaRPr>
          </a:p>
        </p:txBody>
      </p:sp>
      <p:sp>
        <p:nvSpPr>
          <p:cNvPr id="7180" name="Text Box 13"/>
          <p:cNvSpPr txBox="1">
            <a:spLocks noChangeArrowheads="1"/>
          </p:cNvSpPr>
          <p:nvPr/>
        </p:nvSpPr>
        <p:spPr bwMode="auto">
          <a:xfrm>
            <a:off x="379413" y="3657600"/>
            <a:ext cx="1998662" cy="457200"/>
          </a:xfrm>
          <a:prstGeom prst="rect">
            <a:avLst/>
          </a:prstGeom>
          <a:noFill/>
          <a:ln w="12700">
            <a:noFill/>
            <a:miter lim="800000"/>
            <a:headEnd type="none" w="sm" len="sm"/>
            <a:tailEnd type="none" w="sm" len="sm"/>
          </a:ln>
        </p:spPr>
        <p:txBody>
          <a:bodyPr wrap="none" lIns="91420" tIns="45711" rIns="91420" bIns="45711">
            <a:spAutoFit/>
          </a:bodyPr>
          <a:lstStyle/>
          <a:p>
            <a:r>
              <a:rPr lang="en-US">
                <a:solidFill>
                  <a:srgbClr val="FF0033"/>
                </a:solidFill>
              </a:rPr>
              <a:t>Team Leader</a:t>
            </a:r>
          </a:p>
        </p:txBody>
      </p:sp>
      <p:sp>
        <p:nvSpPr>
          <p:cNvPr id="7181" name="Text Box 14"/>
          <p:cNvSpPr txBox="1">
            <a:spLocks noChangeArrowheads="1"/>
          </p:cNvSpPr>
          <p:nvPr/>
        </p:nvSpPr>
        <p:spPr bwMode="auto">
          <a:xfrm>
            <a:off x="457200" y="1219200"/>
            <a:ext cx="7646988" cy="1200150"/>
          </a:xfrm>
          <a:prstGeom prst="rect">
            <a:avLst/>
          </a:prstGeom>
          <a:noFill/>
          <a:ln w="9525">
            <a:noFill/>
            <a:miter lim="800000"/>
            <a:headEnd/>
            <a:tailEnd/>
          </a:ln>
        </p:spPr>
        <p:txBody>
          <a:bodyPr lIns="91420" tIns="45711" rIns="91420" bIns="45711">
            <a:spAutoFit/>
          </a:bodyPr>
          <a:lstStyle/>
          <a:p>
            <a:pPr>
              <a:tabLst>
                <a:tab pos="315913" algn="l"/>
              </a:tabLst>
            </a:pPr>
            <a:r>
              <a:rPr lang="en-US" b="1">
                <a:latin typeface="Times New Roman" pitchFamily="18" charset="0"/>
              </a:rPr>
              <a:t>Managing Consultant, </a:t>
            </a:r>
            <a:r>
              <a:rPr lang="en-US" sz="1600" b="1">
                <a:latin typeface="Times New Roman" pitchFamily="18" charset="0"/>
              </a:rPr>
              <a:t>Engineering and Manufacturing Services</a:t>
            </a:r>
          </a:p>
          <a:p>
            <a:pPr>
              <a:tabLst>
                <a:tab pos="315913" algn="l"/>
              </a:tabLst>
            </a:pPr>
            <a:r>
              <a:rPr lang="en-US" b="1">
                <a:latin typeface="Times New Roman" pitchFamily="18" charset="0"/>
              </a:rPr>
              <a:t>		</a:t>
            </a:r>
          </a:p>
          <a:p>
            <a:pPr>
              <a:tabLst>
                <a:tab pos="315913" algn="l"/>
              </a:tabLst>
            </a:pPr>
            <a:r>
              <a:rPr lang="en-US" b="1">
                <a:latin typeface="Times New Roman" pitchFamily="18" charset="0"/>
              </a:rPr>
              <a:t>		</a:t>
            </a:r>
          </a:p>
        </p:txBody>
      </p:sp>
      <p:sp>
        <p:nvSpPr>
          <p:cNvPr id="7182" name="Text Box 15"/>
          <p:cNvSpPr txBox="1">
            <a:spLocks noChangeArrowheads="1"/>
          </p:cNvSpPr>
          <p:nvPr/>
        </p:nvSpPr>
        <p:spPr bwMode="auto">
          <a:xfrm>
            <a:off x="2667000" y="2971800"/>
            <a:ext cx="3059113" cy="457200"/>
          </a:xfrm>
          <a:prstGeom prst="rect">
            <a:avLst/>
          </a:prstGeom>
          <a:noFill/>
          <a:ln w="9525">
            <a:noFill/>
            <a:miter lim="800000"/>
            <a:headEnd/>
            <a:tailEnd/>
          </a:ln>
        </p:spPr>
        <p:txBody>
          <a:bodyPr wrap="none">
            <a:spAutoFit/>
          </a:bodyPr>
          <a:lstStyle/>
          <a:p>
            <a:r>
              <a:rPr lang="en-US" b="1" dirty="0"/>
              <a:t>Internal ISO Auditor</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28600" y="241300"/>
            <a:ext cx="8458200" cy="5549900"/>
          </a:xfrm>
          <a:prstGeom prst="rect">
            <a:avLst/>
          </a:prstGeom>
          <a:noFill/>
          <a:ln w="9525">
            <a:noFill/>
            <a:miter lim="800000"/>
            <a:headEnd/>
            <a:tailEnd/>
          </a:ln>
        </p:spPr>
      </p:pic>
      <p:sp>
        <p:nvSpPr>
          <p:cNvPr id="35843" name="Text Box 3"/>
          <p:cNvSpPr txBox="1">
            <a:spLocks noChangeArrowheads="1"/>
          </p:cNvSpPr>
          <p:nvPr/>
        </p:nvSpPr>
        <p:spPr bwMode="auto">
          <a:xfrm>
            <a:off x="1219200" y="5791200"/>
            <a:ext cx="5480050" cy="366713"/>
          </a:xfrm>
          <a:prstGeom prst="rect">
            <a:avLst/>
          </a:prstGeom>
          <a:noFill/>
          <a:ln w="9525">
            <a:noFill/>
            <a:miter lim="800000"/>
            <a:headEnd/>
            <a:tailEnd/>
          </a:ln>
        </p:spPr>
        <p:txBody>
          <a:bodyPr wrap="none">
            <a:spAutoFit/>
          </a:bodyPr>
          <a:lstStyle/>
          <a:p>
            <a:r>
              <a:rPr lang="en-US" sz="1800"/>
              <a:t>EIA – Electronic Industries Alliance Interim Standard</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52400" y="0"/>
            <a:ext cx="8534400" cy="6324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304800" y="182563"/>
            <a:ext cx="8458200" cy="60658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81000" y="123825"/>
            <a:ext cx="8458200" cy="62007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304800" y="123825"/>
            <a:ext cx="8534400" cy="61245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81000" y="123825"/>
            <a:ext cx="8458200" cy="61245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381000" y="65088"/>
            <a:ext cx="8534400" cy="6259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381000" y="228600"/>
            <a:ext cx="8231188" cy="6096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381000" y="241300"/>
            <a:ext cx="8305800" cy="59309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28600" y="182563"/>
            <a:ext cx="8534400" cy="60658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p:nvPr>
        </p:nvPicPr>
        <p:blipFill>
          <a:blip r:embed="rId2" cstate="print"/>
          <a:srcRect/>
          <a:stretch>
            <a:fillRect/>
          </a:stretch>
        </p:blipFill>
        <p:spPr>
          <a:xfrm>
            <a:off x="0" y="0"/>
            <a:ext cx="8686800" cy="6096000"/>
          </a:xfrm>
          <a:noFill/>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871" name="Group 167"/>
          <p:cNvGraphicFramePr>
            <a:graphicFrameLocks noGrp="1"/>
          </p:cNvGraphicFramePr>
          <p:nvPr>
            <p:ph idx="1"/>
          </p:nvPr>
        </p:nvGraphicFramePr>
        <p:xfrm>
          <a:off x="3276600" y="228600"/>
          <a:ext cx="5562600" cy="6170676"/>
        </p:xfrm>
        <a:graphic>
          <a:graphicData uri="http://schemas.openxmlformats.org/drawingml/2006/table">
            <a:tbl>
              <a:tblPr/>
              <a:tblGrid>
                <a:gridCol w="842963"/>
                <a:gridCol w="3348037"/>
                <a:gridCol w="1371600"/>
              </a:tblGrid>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200" b="0" i="0" u="none" strike="noStrike" cap="none" normalizeH="0" baseline="0" smtClean="0">
                          <a:ln>
                            <a:noFill/>
                          </a:ln>
                          <a:solidFill>
                            <a:schemeClr val="tx1"/>
                          </a:solidFill>
                          <a:effectLst/>
                          <a:latin typeface="Verdana" pitchFamily="34" charset="0"/>
                          <a:ea typeface="MS PGothic" pitchFamily="34" charset="-128"/>
                          <a:cs typeface="Arial" charset="0"/>
                        </a:rPr>
                        <a:t>Staged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200" b="0" i="0" u="none" strike="noStrike" cap="none" normalizeH="0" baseline="0" smtClean="0">
                          <a:ln>
                            <a:noFill/>
                          </a:ln>
                          <a:solidFill>
                            <a:schemeClr val="tx1"/>
                          </a:solidFill>
                          <a:effectLst/>
                          <a:latin typeface="Verdana" pitchFamily="34" charset="0"/>
                          <a:ea typeface="MS PGothic" pitchFamily="34" charset="-128"/>
                          <a:cs typeface="Arial" charset="0"/>
                        </a:rPr>
                        <a:t>Process Area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200" b="0" i="0" u="none" strike="noStrike" cap="none" normalizeH="0" baseline="0" smtClean="0">
                          <a:ln>
                            <a:noFill/>
                          </a:ln>
                          <a:solidFill>
                            <a:schemeClr val="tx1"/>
                          </a:solidFill>
                          <a:effectLst/>
                          <a:latin typeface="Verdana" pitchFamily="34" charset="0"/>
                          <a:ea typeface="MS PGothic" pitchFamily="34" charset="-128"/>
                          <a:cs typeface="Arial" charset="0"/>
                        </a:rPr>
                        <a:t>Continuous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Requirements 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chemeClr val="bg2"/>
                          </a:solidFill>
                          <a:effectLst/>
                          <a:latin typeface="Verdana" pitchFamily="34" charset="0"/>
                          <a:ea typeface="MS PGothic" pitchFamily="34" charset="-128"/>
                          <a:cs typeface="Arial" charset="0"/>
                        </a:rPr>
                        <a:t>Engineering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Project Planning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3333FF"/>
                          </a:solidFill>
                          <a:effectLst/>
                          <a:latin typeface="Verdana" pitchFamily="34" charset="0"/>
                          <a:ea typeface="MS PGothic" pitchFamily="34" charset="-128"/>
                          <a:cs typeface="Arial" charset="0"/>
                        </a:rPr>
                        <a:t>Project Mgmt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Project Monitoring and 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3333FF"/>
                          </a:solidFill>
                          <a:effectLst/>
                          <a:latin typeface="Verdana" pitchFamily="34" charset="0"/>
                          <a:ea typeface="MS PGothic" pitchFamily="34" charset="-128"/>
                          <a:cs typeface="Arial" charset="0"/>
                        </a:rPr>
                        <a:t>Project Mgmt</a:t>
                      </a:r>
                      <a:endParaRPr kumimoji="0" lang="en-US" sz="1000" b="0" i="0" u="none" strike="noStrike" cap="none" normalizeH="0" baseline="0" smtClean="0">
                        <a:ln>
                          <a:noFill/>
                        </a:ln>
                        <a:solidFill>
                          <a:srgbClr val="3333FF"/>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Supplier Agreement 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3333FF"/>
                          </a:solidFill>
                          <a:effectLst/>
                          <a:latin typeface="Verdana" pitchFamily="34" charset="0"/>
                          <a:ea typeface="MS PGothic" pitchFamily="34" charset="-128"/>
                          <a:cs typeface="Arial" charset="0"/>
                        </a:rPr>
                        <a:t>Project Mgmt</a:t>
                      </a:r>
                      <a:endParaRPr kumimoji="0" lang="en-US" sz="1000" b="0" i="0" u="none" strike="noStrike" cap="none" normalizeH="0" baseline="0" smtClean="0">
                        <a:ln>
                          <a:noFill/>
                        </a:ln>
                        <a:solidFill>
                          <a:srgbClr val="3333FF"/>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Measurement and Analysis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CC0099"/>
                          </a:solidFill>
                          <a:effectLst/>
                          <a:latin typeface="Verdana" pitchFamily="34" charset="0"/>
                          <a:ea typeface="MS PGothic" pitchFamily="34" charset="-128"/>
                          <a:cs typeface="Arial" charset="0"/>
                        </a:rPr>
                        <a:t>Support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Process and Product Quality Assurance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CC0099"/>
                          </a:solidFill>
                          <a:effectLst/>
                          <a:latin typeface="Verdana" pitchFamily="34" charset="0"/>
                          <a:ea typeface="MS PGothic" pitchFamily="34" charset="-128"/>
                          <a:cs typeface="Arial" charset="0"/>
                        </a:rPr>
                        <a:t>Support</a:t>
                      </a:r>
                      <a:endPar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Configuration 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CC0099"/>
                          </a:solidFill>
                          <a:effectLst/>
                          <a:latin typeface="Verdana" pitchFamily="34" charset="0"/>
                          <a:ea typeface="MS PGothic" pitchFamily="34" charset="-128"/>
                          <a:cs typeface="Arial" charset="0"/>
                        </a:rPr>
                        <a:t>Support</a:t>
                      </a:r>
                      <a:endPar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Requirements Development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FF9900"/>
                          </a:solidFill>
                          <a:effectLst/>
                          <a:latin typeface="Verdana" pitchFamily="34" charset="0"/>
                          <a:ea typeface="MS PGothic" pitchFamily="34" charset="-128"/>
                          <a:cs typeface="Arial" charset="0"/>
                        </a:rPr>
                        <a:t>Engineering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Technical 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chemeClr val="bg2"/>
                          </a:solidFill>
                          <a:effectLst/>
                          <a:latin typeface="Verdana" pitchFamily="34" charset="0"/>
                          <a:ea typeface="MS PGothic" pitchFamily="34" charset="-128"/>
                          <a:cs typeface="Arial" charset="0"/>
                        </a:rPr>
                        <a:t>Engineering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Product Integration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chemeClr val="bg2"/>
                          </a:solidFill>
                          <a:effectLst/>
                          <a:latin typeface="Verdana" pitchFamily="34" charset="0"/>
                          <a:ea typeface="MS PGothic" pitchFamily="34" charset="-128"/>
                          <a:cs typeface="Arial" charset="0"/>
                        </a:rPr>
                        <a:t>Engineering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Verification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chemeClr val="bg2"/>
                          </a:solidFill>
                          <a:effectLst/>
                          <a:latin typeface="Verdana" pitchFamily="34" charset="0"/>
                          <a:ea typeface="MS PGothic" pitchFamily="34" charset="-128"/>
                          <a:cs typeface="Arial" charset="0"/>
                        </a:rPr>
                        <a:t>Engineering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Validation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chemeClr val="bg2"/>
                          </a:solidFill>
                          <a:effectLst/>
                          <a:latin typeface="Verdana" pitchFamily="34" charset="0"/>
                          <a:ea typeface="MS PGothic" pitchFamily="34" charset="-128"/>
                          <a:cs typeface="Arial" charset="0"/>
                        </a:rPr>
                        <a:t>Engineering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Organizational Process Focus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FF0000"/>
                          </a:solidFill>
                          <a:effectLst/>
                          <a:latin typeface="Verdana" pitchFamily="34" charset="0"/>
                          <a:ea typeface="MS PGothic" pitchFamily="34" charset="-128"/>
                          <a:cs typeface="Arial" charset="0"/>
                        </a:rPr>
                        <a:t>Process Mgmt.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Organizational Process Definition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FF0000"/>
                          </a:solidFill>
                          <a:effectLst/>
                          <a:latin typeface="Verdana" pitchFamily="34" charset="0"/>
                          <a:ea typeface="MS PGothic" pitchFamily="34" charset="-128"/>
                          <a:cs typeface="Arial" charset="0"/>
                        </a:rPr>
                        <a:t>Process Mgmt.</a:t>
                      </a:r>
                      <a:endParaRPr kumimoji="0" lang="en-US" sz="1000" b="0" i="0" u="none" strike="noStrike" cap="none" normalizeH="0" baseline="0" smtClean="0">
                        <a:ln>
                          <a:noFill/>
                        </a:ln>
                        <a:solidFill>
                          <a:srgbClr val="FF0000"/>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Organizational Training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FF0000"/>
                          </a:solidFill>
                          <a:effectLst/>
                          <a:latin typeface="Verdana" pitchFamily="34" charset="0"/>
                          <a:ea typeface="MS PGothic" pitchFamily="34" charset="-128"/>
                          <a:cs typeface="Arial" charset="0"/>
                        </a:rPr>
                        <a:t>Process Mgmt.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Integrated Project 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3333FF"/>
                          </a:solidFill>
                          <a:effectLst/>
                          <a:latin typeface="Verdana" pitchFamily="34" charset="0"/>
                          <a:ea typeface="MS PGothic" pitchFamily="34" charset="-128"/>
                          <a:cs typeface="Arial" charset="0"/>
                        </a:rPr>
                        <a:t>Project Mgmt</a:t>
                      </a:r>
                      <a:endParaRPr kumimoji="0" lang="en-US" sz="1000" b="0" i="0" u="none" strike="noStrike" cap="none" normalizeH="0" baseline="0" smtClean="0">
                        <a:ln>
                          <a:noFill/>
                        </a:ln>
                        <a:solidFill>
                          <a:srgbClr val="3333FF"/>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Risk 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3333FF"/>
                          </a:solidFill>
                          <a:effectLst/>
                          <a:latin typeface="Verdana" pitchFamily="34" charset="0"/>
                          <a:ea typeface="MS PGothic" pitchFamily="34" charset="-128"/>
                          <a:cs typeface="Arial" charset="0"/>
                        </a:rPr>
                        <a:t>Project Mgmt</a:t>
                      </a:r>
                      <a:endParaRPr kumimoji="0" lang="en-US" sz="1000" b="0" i="0" u="none" strike="noStrike" cap="none" normalizeH="0" baseline="0" smtClean="0">
                        <a:ln>
                          <a:noFill/>
                        </a:ln>
                        <a:solidFill>
                          <a:srgbClr val="3333FF"/>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Integrated Teaming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3333FF"/>
                          </a:solidFill>
                          <a:effectLst/>
                          <a:latin typeface="Verdana" pitchFamily="34" charset="0"/>
                          <a:ea typeface="MS PGothic" pitchFamily="34" charset="-128"/>
                          <a:cs typeface="Arial" charset="0"/>
                        </a:rPr>
                        <a:t>Project Mgmt</a:t>
                      </a:r>
                      <a:endParaRPr kumimoji="0" lang="en-US" sz="1000" b="0" i="0" u="none" strike="noStrike" cap="none" normalizeH="0" baseline="0" smtClean="0">
                        <a:ln>
                          <a:noFill/>
                        </a:ln>
                        <a:solidFill>
                          <a:srgbClr val="3333FF"/>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Integrated Supplier 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3333FF"/>
                          </a:solidFill>
                          <a:effectLst/>
                          <a:latin typeface="Verdana" pitchFamily="34" charset="0"/>
                          <a:ea typeface="MS PGothic" pitchFamily="34" charset="-128"/>
                          <a:cs typeface="Arial" charset="0"/>
                        </a:rPr>
                        <a:t>Project Mgmt</a:t>
                      </a:r>
                      <a:endParaRPr kumimoji="0" lang="en-US" sz="1000" b="0" i="0" u="none" strike="noStrike" cap="none" normalizeH="0" baseline="0" smtClean="0">
                        <a:ln>
                          <a:noFill/>
                        </a:ln>
                        <a:solidFill>
                          <a:srgbClr val="3333FF"/>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Decision Analysis and Resolution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CC0099"/>
                          </a:solidFill>
                          <a:effectLst/>
                          <a:latin typeface="Verdana" pitchFamily="34" charset="0"/>
                          <a:ea typeface="MS PGothic" pitchFamily="34" charset="-128"/>
                          <a:cs typeface="Arial" charset="0"/>
                        </a:rPr>
                        <a:t>Support</a:t>
                      </a:r>
                      <a:endPar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Organizational Environment for Integration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CC0099"/>
                          </a:solidFill>
                          <a:effectLst/>
                          <a:latin typeface="Verdana" pitchFamily="34" charset="0"/>
                          <a:ea typeface="MS PGothic" pitchFamily="34" charset="-128"/>
                          <a:cs typeface="Arial" charset="0"/>
                        </a:rPr>
                        <a:t>Support</a:t>
                      </a:r>
                      <a:endPar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Organizational Process Performance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FF0000"/>
                          </a:solidFill>
                          <a:effectLst/>
                          <a:latin typeface="Verdana" pitchFamily="34" charset="0"/>
                          <a:ea typeface="MS PGothic" pitchFamily="34" charset="-128"/>
                          <a:cs typeface="Arial" charset="0"/>
                        </a:rPr>
                        <a:t>Process Mgmt.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Quantitative Project 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3333FF"/>
                          </a:solidFill>
                          <a:effectLst/>
                          <a:latin typeface="Verdana" pitchFamily="34" charset="0"/>
                          <a:ea typeface="MS PGothic" pitchFamily="34" charset="-128"/>
                          <a:cs typeface="Arial" charset="0"/>
                        </a:rPr>
                        <a:t>Project Mgmt</a:t>
                      </a:r>
                      <a:endParaRPr kumimoji="0" lang="en-US" sz="1000" b="0" i="0" u="none" strike="noStrike" cap="none" normalizeH="0" baseline="0" smtClean="0">
                        <a:ln>
                          <a:noFill/>
                        </a:ln>
                        <a:solidFill>
                          <a:srgbClr val="3333FF"/>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Organizational Innovation and Deployment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FF0000"/>
                          </a:solidFill>
                          <a:effectLst/>
                          <a:latin typeface="Verdana" pitchFamily="34" charset="0"/>
                          <a:ea typeface="MS PGothic" pitchFamily="34" charset="-128"/>
                          <a:cs typeface="Arial" charset="0"/>
                        </a:rPr>
                        <a:t>Process Mgmt.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L5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rPr>
                        <a:t>Causal Analysis and Resolution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35000"/>
                        </a:spcBef>
                        <a:spcAft>
                          <a:spcPct val="0"/>
                        </a:spcAft>
                        <a:buClr>
                          <a:schemeClr val="tx1"/>
                        </a:buClr>
                        <a:buSzTx/>
                        <a:buFontTx/>
                        <a:buNone/>
                        <a:tabLst/>
                      </a:pPr>
                      <a:r>
                        <a:rPr kumimoji="0" lang="en-US" sz="1000" b="1" i="0" u="none" strike="noStrike" cap="none" normalizeH="0" baseline="0" smtClean="0">
                          <a:ln>
                            <a:noFill/>
                          </a:ln>
                          <a:solidFill>
                            <a:srgbClr val="CC0099"/>
                          </a:solidFill>
                          <a:effectLst/>
                          <a:latin typeface="Verdana" pitchFamily="34" charset="0"/>
                          <a:ea typeface="MS PGothic" pitchFamily="34" charset="-128"/>
                          <a:cs typeface="Arial" charset="0"/>
                        </a:rPr>
                        <a:t>Support</a:t>
                      </a:r>
                      <a:endParaRPr kumimoji="0" lang="en-US" sz="1000" b="0" i="0" u="none" strike="noStrike" cap="none" normalizeH="0" baseline="0" smtClean="0">
                        <a:ln>
                          <a:noFill/>
                        </a:ln>
                        <a:solidFill>
                          <a:schemeClr val="tx1"/>
                        </a:solidFill>
                        <a:effectLst/>
                        <a:latin typeface="Verdana" pitchFamily="34"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92" name="Text Box 168"/>
          <p:cNvSpPr txBox="1">
            <a:spLocks noChangeArrowheads="1"/>
          </p:cNvSpPr>
          <p:nvPr/>
        </p:nvSpPr>
        <p:spPr bwMode="auto">
          <a:xfrm>
            <a:off x="152400" y="2203450"/>
            <a:ext cx="3035300" cy="457200"/>
          </a:xfrm>
          <a:prstGeom prst="rect">
            <a:avLst/>
          </a:prstGeom>
          <a:noFill/>
          <a:ln w="9525">
            <a:noFill/>
            <a:miter lim="800000"/>
            <a:headEnd/>
            <a:tailEnd/>
          </a:ln>
        </p:spPr>
        <p:txBody>
          <a:bodyPr wrap="none">
            <a:spAutoFit/>
          </a:bodyPr>
          <a:lstStyle/>
          <a:p>
            <a:r>
              <a:rPr lang="en-US"/>
              <a:t>CMM </a:t>
            </a:r>
            <a:r>
              <a:rPr lang="en-US">
                <a:latin typeface="Verdana" pitchFamily="34" charset="0"/>
              </a:rPr>
              <a:t>Process</a:t>
            </a:r>
            <a:r>
              <a:rPr lang="en-US"/>
              <a:t> Areas</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Examples of CMMI Impact:  ROI</a:t>
            </a:r>
          </a:p>
        </p:txBody>
      </p:sp>
      <p:sp>
        <p:nvSpPr>
          <p:cNvPr id="47107" name="Rectangle 3"/>
          <p:cNvSpPr>
            <a:spLocks noGrp="1" noChangeArrowheads="1"/>
          </p:cNvSpPr>
          <p:nvPr>
            <p:ph type="body" idx="1"/>
          </p:nvPr>
        </p:nvSpPr>
        <p:spPr>
          <a:xfrm>
            <a:off x="990600" y="990600"/>
            <a:ext cx="7239000" cy="5124450"/>
          </a:xfrm>
        </p:spPr>
        <p:txBody>
          <a:bodyPr/>
          <a:lstStyle/>
          <a:p>
            <a:pPr marL="0" indent="0" eaLnBrk="1" hangingPunct="1"/>
            <a:r>
              <a:rPr lang="en-US" dirty="0" smtClean="0">
                <a:latin typeface="Times New Roman" pitchFamily="18" charset="0"/>
                <a:cs typeface="Times New Roman" pitchFamily="18" charset="0"/>
              </a:rPr>
              <a:t>5:1 ROI for quality activities (Accenture)</a:t>
            </a:r>
          </a:p>
          <a:p>
            <a:pPr marL="0" indent="0" eaLnBrk="1" hangingPunct="1"/>
            <a:r>
              <a:rPr lang="en-US" dirty="0" smtClean="0">
                <a:latin typeface="Times New Roman" pitchFamily="18" charset="0"/>
                <a:cs typeface="Times New Roman" pitchFamily="18" charset="0"/>
              </a:rPr>
              <a:t>13:1 ROI calculated as defects avoided per hour spent in training and defect prevention (Northrop Grumman Defense Enterprise Systems)</a:t>
            </a:r>
          </a:p>
          <a:p>
            <a:pPr marL="0" indent="0" eaLnBrk="1" hangingPunct="1"/>
            <a:r>
              <a:rPr lang="en-US" dirty="0" smtClean="0">
                <a:latin typeface="Times New Roman" pitchFamily="18" charset="0"/>
                <a:cs typeface="Times New Roman" pitchFamily="18" charset="0"/>
              </a:rPr>
              <a:t>Avoided $3.72 M in costs due to better cost performance (Raytheon North Texas Software Engineering)  as the organization improved from SW-CMM level 4 to CMMI level 5</a:t>
            </a:r>
          </a:p>
          <a:p>
            <a:pPr marL="0" indent="0" eaLnBrk="1" hangingPunct="1"/>
            <a:r>
              <a:rPr lang="en-US" dirty="0" smtClean="0">
                <a:latin typeface="Times New Roman" pitchFamily="18" charset="0"/>
                <a:cs typeface="Times New Roman" pitchFamily="18" charset="0"/>
              </a:rPr>
              <a:t>2:1 ROI over 3 years (Siemens Information Systems Ltd, India)</a:t>
            </a:r>
          </a:p>
          <a:p>
            <a:pPr marL="0" indent="0" eaLnBrk="1" hangingPunct="1"/>
            <a:r>
              <a:rPr lang="en-US" dirty="0" smtClean="0">
                <a:latin typeface="Times New Roman" pitchFamily="18" charset="0"/>
                <a:cs typeface="Times New Roman" pitchFamily="18" charset="0"/>
              </a:rPr>
              <a:t>2.5:1 ROI over 12st year, with benefits amortized over less than 6 months (reported under non disclosure)</a:t>
            </a:r>
          </a:p>
          <a:p>
            <a:pPr marL="0" indent="0" eaLnBrk="1" hangingPunct="1"/>
            <a:endParaRPr lang="en-US" dirty="0" smtClean="0">
              <a:latin typeface="Times New Roman" pitchFamily="18" charset="0"/>
              <a:cs typeface="Times New Roman" pitchFamily="18" charset="0"/>
            </a:endParaRPr>
          </a:p>
          <a:p>
            <a:pPr marL="0" indent="0" eaLnBrk="1" hangingPunct="1"/>
            <a:r>
              <a:rPr lang="en-US" dirty="0" smtClean="0">
                <a:latin typeface="Times New Roman" pitchFamily="18" charset="0"/>
                <a:cs typeface="Times New Roman" pitchFamily="18" charset="0"/>
              </a:rPr>
              <a:t>(reported by the American Society for Quality)</a:t>
            </a: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Sarbanes-Oxley Implications</a:t>
            </a:r>
          </a:p>
        </p:txBody>
      </p:sp>
      <p:sp>
        <p:nvSpPr>
          <p:cNvPr id="97283" name="Rectangle 3"/>
          <p:cNvSpPr>
            <a:spLocks noGrp="1" noChangeArrowheads="1"/>
          </p:cNvSpPr>
          <p:nvPr>
            <p:ph type="body" idx="1"/>
          </p:nvPr>
        </p:nvSpPr>
        <p:spPr>
          <a:xfrm>
            <a:off x="457200" y="914400"/>
            <a:ext cx="7696200" cy="5105400"/>
          </a:xfrm>
        </p:spPr>
        <p:txBody>
          <a:bodyPr/>
          <a:lstStyle/>
          <a:p>
            <a:pPr marL="0" indent="0" eaLnBrk="1" hangingPunct="1"/>
            <a:r>
              <a:rPr lang="en-US" sz="1800" dirty="0" smtClean="0">
                <a:latin typeface="Times New Roman" pitchFamily="18" charset="0"/>
                <a:cs typeface="Times New Roman" pitchFamily="18" charset="0"/>
              </a:rPr>
              <a:t>With its more than 300 discrete points of enforceable law, this is the most significant piece of account legislation passed since the formation of the SEC in 1933</a:t>
            </a:r>
          </a:p>
          <a:p>
            <a:pPr marL="0" indent="0" eaLnBrk="1" hangingPunct="1"/>
            <a:r>
              <a:rPr lang="en-US" sz="1800" dirty="0" smtClean="0">
                <a:latin typeface="Times New Roman" pitchFamily="18" charset="0"/>
                <a:cs typeface="Times New Roman" pitchFamily="18" charset="0"/>
              </a:rPr>
              <a:t>SOX was passed with the specific intent of increasing accountability and attempting to install ethical behavior in financial reporting and business operations.</a:t>
            </a:r>
          </a:p>
          <a:p>
            <a:pPr marL="0" indent="0" eaLnBrk="1" hangingPunct="1"/>
            <a:r>
              <a:rPr lang="en-US" sz="1800" dirty="0" smtClean="0">
                <a:latin typeface="Times New Roman" pitchFamily="18" charset="0"/>
                <a:cs typeface="Times New Roman" pitchFamily="18" charset="0"/>
              </a:rPr>
              <a:t>With this increase spotlight on reporting, companies must invest resources and focus into their internal control process</a:t>
            </a:r>
          </a:p>
          <a:p>
            <a:pPr marL="0" indent="0" eaLnBrk="1" hangingPunct="1"/>
            <a:r>
              <a:rPr lang="en-US" sz="1800" dirty="0" smtClean="0">
                <a:latin typeface="Times New Roman" pitchFamily="18" charset="0"/>
                <a:cs typeface="Times New Roman" pitchFamily="18" charset="0"/>
              </a:rPr>
              <a:t>The Act created the Public Company Accounting Oversight Board (PCAOB) to oversee the activities of the auditing profession and mandated reforms to enhance corporate and criminal fraud accountability. </a:t>
            </a:r>
          </a:p>
          <a:p>
            <a:pPr marL="0" indent="0" eaLnBrk="1" hangingPunct="1"/>
            <a:r>
              <a:rPr lang="en-US" sz="1800" dirty="0" smtClean="0">
                <a:latin typeface="Times New Roman" pitchFamily="18" charset="0"/>
                <a:cs typeface="Times New Roman" pitchFamily="18" charset="0"/>
              </a:rPr>
              <a:t>A goal of SOX legislation is to continually improve the transparency of financial and business events that can impact the accuracy and future validity of financial statements.  Projects to improve processes and regular review of controls will become common-place activities as compliance evolves.  Tools that simplify project completion and track status will better enable organization to cost-effectively undertake these projects.</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SOX Major Section</a:t>
            </a:r>
          </a:p>
        </p:txBody>
      </p:sp>
      <p:sp>
        <p:nvSpPr>
          <p:cNvPr id="49155" name="Rectangle 3"/>
          <p:cNvSpPr>
            <a:spLocks noGrp="1" noChangeArrowheads="1"/>
          </p:cNvSpPr>
          <p:nvPr>
            <p:ph type="body" idx="1"/>
          </p:nvPr>
        </p:nvSpPr>
        <p:spPr>
          <a:xfrm>
            <a:off x="762000" y="1219200"/>
            <a:ext cx="7632700" cy="5172075"/>
          </a:xfrm>
        </p:spPr>
        <p:txBody>
          <a:bodyPr/>
          <a:lstStyle/>
          <a:p>
            <a:pPr marL="0" indent="0" eaLnBrk="1" hangingPunct="1"/>
            <a:r>
              <a:rPr lang="en-US" dirty="0" smtClean="0">
                <a:latin typeface="Times New Roman" pitchFamily="18" charset="0"/>
                <a:cs typeface="Times New Roman" pitchFamily="18" charset="0"/>
              </a:rPr>
              <a:t>302 – Corporate Responsibility for Financial Reports</a:t>
            </a:r>
          </a:p>
          <a:p>
            <a:pPr marL="863600" lvl="1" indent="-455613" eaLnBrk="1" hangingPunct="1"/>
            <a:r>
              <a:rPr lang="en-US" dirty="0" smtClean="0">
                <a:latin typeface="Times New Roman" pitchFamily="18" charset="0"/>
                <a:cs typeface="Times New Roman" pitchFamily="18" charset="0"/>
              </a:rPr>
              <a:t>Requires Executives to certify the accuracy of corporate financial reports</a:t>
            </a:r>
          </a:p>
          <a:p>
            <a:pPr marL="0" indent="0" eaLnBrk="1" hangingPunct="1"/>
            <a:r>
              <a:rPr lang="en-US" dirty="0" smtClean="0">
                <a:latin typeface="Times New Roman" pitchFamily="18" charset="0"/>
                <a:cs typeface="Times New Roman" pitchFamily="18" charset="0"/>
              </a:rPr>
              <a:t>404 – Management Assessment of Internal Controls</a:t>
            </a:r>
          </a:p>
          <a:p>
            <a:pPr marL="863600" lvl="1" indent="-455613" eaLnBrk="1" hangingPunct="1"/>
            <a:r>
              <a:rPr lang="en-US" dirty="0" smtClean="0">
                <a:latin typeface="Times New Roman" pitchFamily="18" charset="0"/>
                <a:cs typeface="Times New Roman" pitchFamily="18" charset="0"/>
              </a:rPr>
              <a:t>Requires executives and auditors to confirm the effectiveness of internal controls for financial reporting</a:t>
            </a:r>
          </a:p>
          <a:p>
            <a:pPr marL="0" indent="0" eaLnBrk="1" hangingPunct="1"/>
            <a:r>
              <a:rPr lang="en-US" dirty="0" smtClean="0">
                <a:latin typeface="Times New Roman" pitchFamily="18" charset="0"/>
                <a:cs typeface="Times New Roman" pitchFamily="18" charset="0"/>
              </a:rPr>
              <a:t>409 – Real Time Issuers Disclose</a:t>
            </a:r>
          </a:p>
          <a:p>
            <a:pPr marL="863600" lvl="1" indent="-455613" eaLnBrk="1" hangingPunct="1"/>
            <a:r>
              <a:rPr lang="en-US" dirty="0" smtClean="0">
                <a:latin typeface="Times New Roman" pitchFamily="18" charset="0"/>
                <a:cs typeface="Times New Roman" pitchFamily="18" charset="0"/>
              </a:rPr>
              <a:t>Requires any material changes in financial state of issuer  be  communicated quickly and with supporting data to the public</a:t>
            </a: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Implications for IT</a:t>
            </a:r>
          </a:p>
        </p:txBody>
      </p:sp>
      <p:sp>
        <p:nvSpPr>
          <p:cNvPr id="50179" name="Rectangle 3"/>
          <p:cNvSpPr>
            <a:spLocks noGrp="1" noChangeArrowheads="1"/>
          </p:cNvSpPr>
          <p:nvPr>
            <p:ph type="body" idx="1"/>
          </p:nvPr>
        </p:nvSpPr>
        <p:spPr>
          <a:xfrm>
            <a:off x="914400" y="1143000"/>
            <a:ext cx="7404100" cy="4495800"/>
          </a:xfrm>
        </p:spPr>
        <p:txBody>
          <a:bodyPr/>
          <a:lstStyle/>
          <a:p>
            <a:pPr marL="0" indent="0" eaLnBrk="1" hangingPunct="1"/>
            <a:r>
              <a:rPr lang="en-US" dirty="0" smtClean="0">
                <a:latin typeface="Times New Roman" pitchFamily="18" charset="0"/>
                <a:cs typeface="Times New Roman" pitchFamily="18" charset="0"/>
              </a:rPr>
              <a:t>Configuration management is now a must</a:t>
            </a:r>
          </a:p>
          <a:p>
            <a:pPr marL="0" indent="0" eaLnBrk="1" hangingPunct="1"/>
            <a:r>
              <a:rPr lang="en-US" dirty="0" smtClean="0">
                <a:latin typeface="Times New Roman" pitchFamily="18" charset="0"/>
                <a:cs typeface="Times New Roman" pitchFamily="18" charset="0"/>
              </a:rPr>
              <a:t>Change controls must be handled more carefully</a:t>
            </a:r>
          </a:p>
          <a:p>
            <a:pPr marL="0" indent="0" eaLnBrk="1" hangingPunct="1"/>
            <a:r>
              <a:rPr lang="en-US" dirty="0" smtClean="0">
                <a:latin typeface="Times New Roman" pitchFamily="18" charset="0"/>
                <a:cs typeface="Times New Roman" pitchFamily="18" charset="0"/>
              </a:rPr>
              <a:t>Security, security, security</a:t>
            </a:r>
          </a:p>
          <a:p>
            <a:pPr marL="0" indent="0" eaLnBrk="1" hangingPunct="1"/>
            <a:r>
              <a:rPr lang="en-US" dirty="0" smtClean="0">
                <a:latin typeface="Times New Roman" pitchFamily="18" charset="0"/>
                <a:cs typeface="Times New Roman" pitchFamily="18" charset="0"/>
              </a:rPr>
              <a:t>All system changes must be verifiable by a clear audit trail</a:t>
            </a:r>
          </a:p>
          <a:p>
            <a:pPr marL="0" indent="0" eaLnBrk="1" hangingPunct="1"/>
            <a:r>
              <a:rPr lang="en-US" dirty="0" smtClean="0">
                <a:latin typeface="Times New Roman" pitchFamily="18" charset="0"/>
                <a:cs typeface="Times New Roman" pitchFamily="18" charset="0"/>
              </a:rPr>
              <a:t>Reduce reliance on batch processing, update data warehouse more frequently</a:t>
            </a:r>
          </a:p>
          <a:p>
            <a:pPr marL="0" indent="0" eaLnBrk="1" hangingPunct="1"/>
            <a:r>
              <a:rPr lang="en-US" dirty="0" smtClean="0">
                <a:latin typeface="Times New Roman" pitchFamily="18" charset="0"/>
                <a:cs typeface="Times New Roman" pitchFamily="18" charset="0"/>
              </a:rPr>
              <a:t>Interfaces from any financial system must be documented and controlled</a:t>
            </a:r>
          </a:p>
          <a:p>
            <a:pPr marL="0" indent="0" eaLnBrk="1" hangingPunct="1"/>
            <a:r>
              <a:rPr lang="en-US" dirty="0" smtClean="0">
                <a:latin typeface="Times New Roman" pitchFamily="18" charset="0"/>
                <a:cs typeface="Times New Roman" pitchFamily="18" charset="0"/>
              </a:rPr>
              <a:t>IT activities must be aligned with the company’s governance and risk policies</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Process</a:t>
            </a:r>
          </a:p>
        </p:txBody>
      </p:sp>
      <p:sp>
        <p:nvSpPr>
          <p:cNvPr id="9219" name="Rectangle 3"/>
          <p:cNvSpPr>
            <a:spLocks noGrp="1" noChangeArrowheads="1"/>
          </p:cNvSpPr>
          <p:nvPr>
            <p:ph type="body" idx="1"/>
          </p:nvPr>
        </p:nvSpPr>
        <p:spPr>
          <a:xfrm>
            <a:off x="1295400" y="1066800"/>
            <a:ext cx="6477000" cy="5172075"/>
          </a:xfrm>
        </p:spPr>
        <p:txBody>
          <a:bodyPr/>
          <a:lstStyle/>
          <a:p>
            <a:pPr marL="0" indent="0" eaLnBrk="1" hangingPunct="1"/>
            <a:r>
              <a:rPr lang="en-US" dirty="0" smtClean="0">
                <a:latin typeface="Times New Roman" pitchFamily="18" charset="0"/>
                <a:cs typeface="Times New Roman" pitchFamily="18" charset="0"/>
              </a:rPr>
              <a:t>To Develop Software and Systems You Need A Process</a:t>
            </a:r>
          </a:p>
          <a:p>
            <a:pPr marL="0" indent="0" eaLnBrk="1" hangingPunct="1"/>
            <a:endParaRPr lang="en-US" dirty="0" smtClean="0">
              <a:latin typeface="Times New Roman" pitchFamily="18" charset="0"/>
              <a:cs typeface="Times New Roman" pitchFamily="18" charset="0"/>
            </a:endParaRPr>
          </a:p>
          <a:p>
            <a:pPr marL="520700" lvl="1" eaLnBrk="1" hangingPunct="1"/>
            <a:r>
              <a:rPr lang="en-US" dirty="0" smtClean="0">
                <a:latin typeface="Times New Roman" pitchFamily="18" charset="0"/>
                <a:cs typeface="Times New Roman" pitchFamily="18" charset="0"/>
              </a:rPr>
              <a:t>Anything goes</a:t>
            </a:r>
          </a:p>
          <a:p>
            <a:pPr marL="520700" lvl="1" eaLnBrk="1" hangingPunct="1"/>
            <a:r>
              <a:rPr lang="en-US" dirty="0" smtClean="0">
                <a:latin typeface="Times New Roman" pitchFamily="18" charset="0"/>
                <a:cs typeface="Times New Roman" pitchFamily="18" charset="0"/>
              </a:rPr>
              <a:t>Defined</a:t>
            </a:r>
          </a:p>
          <a:p>
            <a:pPr marL="520700" lvl="1" eaLnBrk="1" hangingPunct="1"/>
            <a:r>
              <a:rPr lang="en-US" dirty="0" smtClean="0">
                <a:latin typeface="Times New Roman" pitchFamily="18" charset="0"/>
                <a:cs typeface="Times New Roman" pitchFamily="18" charset="0"/>
              </a:rPr>
              <a:t>Structured</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28600" y="0"/>
            <a:ext cx="8915400" cy="5613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57200" y="0"/>
            <a:ext cx="8229600" cy="6019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81000" y="0"/>
            <a:ext cx="8077200" cy="5486400"/>
          </a:xfrm>
          <a:prstGeom prst="rect">
            <a:avLst/>
          </a:prstGeom>
          <a:noFill/>
          <a:ln w="9525">
            <a:noFill/>
            <a:miter lim="800000"/>
            <a:headEnd/>
            <a:tailEnd/>
          </a:ln>
        </p:spPr>
      </p:pic>
      <p:sp>
        <p:nvSpPr>
          <p:cNvPr id="12291" name="Text Box 3"/>
          <p:cNvSpPr txBox="1">
            <a:spLocks noChangeArrowheads="1"/>
          </p:cNvSpPr>
          <p:nvPr/>
        </p:nvSpPr>
        <p:spPr bwMode="auto">
          <a:xfrm>
            <a:off x="1279525" y="5373688"/>
            <a:ext cx="7483475" cy="701675"/>
          </a:xfrm>
          <a:prstGeom prst="rect">
            <a:avLst/>
          </a:prstGeom>
          <a:noFill/>
          <a:ln w="9525">
            <a:noFill/>
            <a:miter lim="800000"/>
            <a:headEnd/>
            <a:tailEnd/>
          </a:ln>
        </p:spPr>
        <p:txBody>
          <a:bodyPr>
            <a:spAutoFit/>
          </a:bodyPr>
          <a:lstStyle/>
          <a:p>
            <a:r>
              <a:rPr lang="en-US" sz="1600" b="1"/>
              <a:t>Process, people and technology are the major determinants of project cost, quality and schedule</a:t>
            </a:r>
            <a:r>
              <a:rPr lang="en-US"/>
              <a:t>.</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Common Misconceptions</a:t>
            </a:r>
          </a:p>
        </p:txBody>
      </p:sp>
      <p:sp>
        <p:nvSpPr>
          <p:cNvPr id="13315" name="Rectangle 3"/>
          <p:cNvSpPr>
            <a:spLocks noGrp="1" noChangeArrowheads="1"/>
          </p:cNvSpPr>
          <p:nvPr>
            <p:ph type="body" idx="1"/>
          </p:nvPr>
        </p:nvSpPr>
        <p:spPr>
          <a:xfrm>
            <a:off x="1981200" y="990601"/>
            <a:ext cx="5181600" cy="4572000"/>
          </a:xfrm>
        </p:spPr>
        <p:txBody>
          <a:bodyPr/>
          <a:lstStyle/>
          <a:p>
            <a:pPr marL="0" indent="0" eaLnBrk="1" hangingPunct="1"/>
            <a:r>
              <a:rPr lang="en-US" dirty="0" smtClean="0">
                <a:latin typeface="Times New Roman" pitchFamily="18" charset="0"/>
                <a:cs typeface="Times New Roman" pitchFamily="18" charset="0"/>
              </a:rPr>
              <a:t>I don’t need defined processes I have:</a:t>
            </a:r>
          </a:p>
          <a:p>
            <a:pPr lvl="2" eaLnBrk="1" hangingPunct="1"/>
            <a:r>
              <a:rPr lang="en-US" dirty="0" smtClean="0">
                <a:latin typeface="Times New Roman" pitchFamily="18" charset="0"/>
                <a:cs typeface="Times New Roman" pitchFamily="18" charset="0"/>
              </a:rPr>
              <a:t>Really good people</a:t>
            </a:r>
          </a:p>
          <a:p>
            <a:pPr lvl="2" eaLnBrk="1" hangingPunct="1"/>
            <a:r>
              <a:rPr lang="en-US" dirty="0" smtClean="0">
                <a:latin typeface="Times New Roman" pitchFamily="18" charset="0"/>
                <a:cs typeface="Times New Roman" pitchFamily="18" charset="0"/>
              </a:rPr>
              <a:t>Advanced Technology</a:t>
            </a:r>
          </a:p>
          <a:p>
            <a:pPr lvl="2" eaLnBrk="1" hangingPunct="1"/>
            <a:r>
              <a:rPr lang="en-US" dirty="0" smtClean="0">
                <a:latin typeface="Times New Roman" pitchFamily="18" charset="0"/>
                <a:cs typeface="Times New Roman" pitchFamily="18" charset="0"/>
              </a:rPr>
              <a:t>An experienced manager</a:t>
            </a:r>
          </a:p>
          <a:p>
            <a:pPr marL="0" indent="0" eaLnBrk="1" hangingPunct="1"/>
            <a:r>
              <a:rPr lang="en-US" dirty="0" smtClean="0">
                <a:latin typeface="Times New Roman" pitchFamily="18" charset="0"/>
                <a:cs typeface="Times New Roman" pitchFamily="18" charset="0"/>
              </a:rPr>
              <a:t>Defined Processes:</a:t>
            </a:r>
          </a:p>
          <a:p>
            <a:pPr lvl="2" eaLnBrk="1" hangingPunct="1"/>
            <a:r>
              <a:rPr lang="en-US" dirty="0" smtClean="0">
                <a:latin typeface="Times New Roman" pitchFamily="18" charset="0"/>
                <a:cs typeface="Times New Roman" pitchFamily="18" charset="0"/>
              </a:rPr>
              <a:t>Interfere with creativity</a:t>
            </a:r>
          </a:p>
          <a:p>
            <a:pPr lvl="2" eaLnBrk="1" hangingPunct="1"/>
            <a:r>
              <a:rPr lang="en-US" dirty="0" smtClean="0">
                <a:latin typeface="Times New Roman" pitchFamily="18" charset="0"/>
                <a:cs typeface="Times New Roman" pitchFamily="18" charset="0"/>
              </a:rPr>
              <a:t>Equals bureaucracy + regimentation</a:t>
            </a:r>
          </a:p>
          <a:p>
            <a:pPr lvl="2" eaLnBrk="1" hangingPunct="1"/>
            <a:r>
              <a:rPr lang="en-US" dirty="0" smtClean="0">
                <a:latin typeface="Times New Roman" pitchFamily="18" charset="0"/>
                <a:cs typeface="Times New Roman" pitchFamily="18" charset="0"/>
              </a:rPr>
              <a:t>Isn’t needed when building prototypes</a:t>
            </a:r>
          </a:p>
          <a:p>
            <a:pPr lvl="2" eaLnBrk="1" hangingPunct="1"/>
            <a:r>
              <a:rPr lang="en-US" dirty="0" smtClean="0">
                <a:latin typeface="Times New Roman" pitchFamily="18" charset="0"/>
                <a:cs typeface="Times New Roman" pitchFamily="18" charset="0"/>
              </a:rPr>
              <a:t>Is only useful on large projects</a:t>
            </a:r>
          </a:p>
          <a:p>
            <a:pPr lvl="2" eaLnBrk="1" hangingPunct="1"/>
            <a:r>
              <a:rPr lang="en-US" dirty="0" smtClean="0">
                <a:latin typeface="Times New Roman" pitchFamily="18" charset="0"/>
                <a:cs typeface="Times New Roman" pitchFamily="18" charset="0"/>
              </a:rPr>
              <a:t>Hinders agility in fast moving projects</a:t>
            </a:r>
          </a:p>
          <a:p>
            <a:pPr lvl="2" eaLnBrk="1" hangingPunct="1"/>
            <a:r>
              <a:rPr lang="en-US" dirty="0" smtClean="0">
                <a:latin typeface="Times New Roman" pitchFamily="18" charset="0"/>
                <a:cs typeface="Times New Roman" pitchFamily="18" charset="0"/>
              </a:rPr>
              <a:t>Costs too much</a:t>
            </a:r>
          </a:p>
        </p:txBody>
      </p:sp>
    </p:spTree>
  </p:cSld>
  <p:clrMapOvr>
    <a:masterClrMapping/>
  </p:clrMapOvr>
  <p:transition>
    <p:wipe dir="r"/>
  </p:transition>
</p:sld>
</file>

<file path=ppt/theme/theme1.xml><?xml version="1.0" encoding="utf-8"?>
<a:theme xmlns:a="http://schemas.openxmlformats.org/drawingml/2006/main" name="EDS Template Green">
  <a:themeElements>
    <a:clrScheme name="EDS Template Green 1">
      <a:dk1>
        <a:srgbClr val="000000"/>
      </a:dk1>
      <a:lt1>
        <a:srgbClr val="FFFFFF"/>
      </a:lt1>
      <a:dk2>
        <a:srgbClr val="0F3A68"/>
      </a:dk2>
      <a:lt2>
        <a:srgbClr val="C4BDA3"/>
      </a:lt2>
      <a:accent1>
        <a:srgbClr val="B8CCDE"/>
      </a:accent1>
      <a:accent2>
        <a:srgbClr val="E5ECF3"/>
      </a:accent2>
      <a:accent3>
        <a:srgbClr val="FFFFFF"/>
      </a:accent3>
      <a:accent4>
        <a:srgbClr val="000000"/>
      </a:accent4>
      <a:accent5>
        <a:srgbClr val="D8E2EC"/>
      </a:accent5>
      <a:accent6>
        <a:srgbClr val="CFD6DC"/>
      </a:accent6>
      <a:hlink>
        <a:srgbClr val="858705"/>
      </a:hlink>
      <a:folHlink>
        <a:srgbClr val="C9D647"/>
      </a:folHlink>
    </a:clrScheme>
    <a:fontScheme name="EDS Template Green">
      <a:majorFont>
        <a:latin typeface="Trebuchet MS"/>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S Template Green 1">
        <a:dk1>
          <a:srgbClr val="000000"/>
        </a:dk1>
        <a:lt1>
          <a:srgbClr val="FFFFFF"/>
        </a:lt1>
        <a:dk2>
          <a:srgbClr val="0F3A68"/>
        </a:dk2>
        <a:lt2>
          <a:srgbClr val="C4BDA3"/>
        </a:lt2>
        <a:accent1>
          <a:srgbClr val="B8CCDE"/>
        </a:accent1>
        <a:accent2>
          <a:srgbClr val="E5ECF3"/>
        </a:accent2>
        <a:accent3>
          <a:srgbClr val="FFFFFF"/>
        </a:accent3>
        <a:accent4>
          <a:srgbClr val="000000"/>
        </a:accent4>
        <a:accent5>
          <a:srgbClr val="D8E2EC"/>
        </a:accent5>
        <a:accent6>
          <a:srgbClr val="CFD6DC"/>
        </a:accent6>
        <a:hlink>
          <a:srgbClr val="858705"/>
        </a:hlink>
        <a:folHlink>
          <a:srgbClr val="C9D64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riteover_template">
  <a:themeElements>
    <a:clrScheme name="writeover_template 1">
      <a:dk1>
        <a:srgbClr val="000000"/>
      </a:dk1>
      <a:lt1>
        <a:srgbClr val="FFFFFF"/>
      </a:lt1>
      <a:dk2>
        <a:srgbClr val="00344D"/>
      </a:dk2>
      <a:lt2>
        <a:srgbClr val="F1AB00"/>
      </a:lt2>
      <a:accent1>
        <a:srgbClr val="C9DD03"/>
      </a:accent1>
      <a:accent2>
        <a:srgbClr val="8F23B3"/>
      </a:accent2>
      <a:accent3>
        <a:srgbClr val="FFFFFF"/>
      </a:accent3>
      <a:accent4>
        <a:srgbClr val="000000"/>
      </a:accent4>
      <a:accent5>
        <a:srgbClr val="E1EBAA"/>
      </a:accent5>
      <a:accent6>
        <a:srgbClr val="811FA2"/>
      </a:accent6>
      <a:hlink>
        <a:srgbClr val="009FDA"/>
      </a:hlink>
      <a:folHlink>
        <a:srgbClr val="D52B1E"/>
      </a:folHlink>
    </a:clrScheme>
    <a:fontScheme name="writeover_template">
      <a:majorFont>
        <a:latin typeface="Verdana"/>
        <a:ea typeface="MS PGothic"/>
        <a:cs typeface="Arial"/>
      </a:majorFont>
      <a:minorFont>
        <a:latin typeface="Verdana"/>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riteover_template 1">
        <a:dk1>
          <a:srgbClr val="000000"/>
        </a:dk1>
        <a:lt1>
          <a:srgbClr val="FFFFFF"/>
        </a:lt1>
        <a:dk2>
          <a:srgbClr val="00344D"/>
        </a:dk2>
        <a:lt2>
          <a:srgbClr val="F1AB00"/>
        </a:lt2>
        <a:accent1>
          <a:srgbClr val="C9DD03"/>
        </a:accent1>
        <a:accent2>
          <a:srgbClr val="8F23B3"/>
        </a:accent2>
        <a:accent3>
          <a:srgbClr val="FFFFFF"/>
        </a:accent3>
        <a:accent4>
          <a:srgbClr val="000000"/>
        </a:accent4>
        <a:accent5>
          <a:srgbClr val="E1EBAA"/>
        </a:accent5>
        <a:accent6>
          <a:srgbClr val="811FA2"/>
        </a:accent6>
        <a:hlink>
          <a:srgbClr val="009FDA"/>
        </a:hlink>
        <a:folHlink>
          <a:srgbClr val="D52B1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riteover_template">
  <a:themeElements>
    <a:clrScheme name="1_writeover_template 1">
      <a:dk1>
        <a:srgbClr val="000000"/>
      </a:dk1>
      <a:lt1>
        <a:srgbClr val="FFFFFF"/>
      </a:lt1>
      <a:dk2>
        <a:srgbClr val="00344D"/>
      </a:dk2>
      <a:lt2>
        <a:srgbClr val="F1AB00"/>
      </a:lt2>
      <a:accent1>
        <a:srgbClr val="C9DD03"/>
      </a:accent1>
      <a:accent2>
        <a:srgbClr val="8F23B3"/>
      </a:accent2>
      <a:accent3>
        <a:srgbClr val="FFFFFF"/>
      </a:accent3>
      <a:accent4>
        <a:srgbClr val="000000"/>
      </a:accent4>
      <a:accent5>
        <a:srgbClr val="E1EBAA"/>
      </a:accent5>
      <a:accent6>
        <a:srgbClr val="811FA2"/>
      </a:accent6>
      <a:hlink>
        <a:srgbClr val="009FDA"/>
      </a:hlink>
      <a:folHlink>
        <a:srgbClr val="D52B1E"/>
      </a:folHlink>
    </a:clrScheme>
    <a:fontScheme name="1_writeover_template">
      <a:majorFont>
        <a:latin typeface="Verdana"/>
        <a:ea typeface="MS PGothic"/>
        <a:cs typeface="Arial"/>
      </a:majorFont>
      <a:minorFont>
        <a:latin typeface="Verdana"/>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writeover_template 1">
        <a:dk1>
          <a:srgbClr val="000000"/>
        </a:dk1>
        <a:lt1>
          <a:srgbClr val="FFFFFF"/>
        </a:lt1>
        <a:dk2>
          <a:srgbClr val="00344D"/>
        </a:dk2>
        <a:lt2>
          <a:srgbClr val="F1AB00"/>
        </a:lt2>
        <a:accent1>
          <a:srgbClr val="C9DD03"/>
        </a:accent1>
        <a:accent2>
          <a:srgbClr val="8F23B3"/>
        </a:accent2>
        <a:accent3>
          <a:srgbClr val="FFFFFF"/>
        </a:accent3>
        <a:accent4>
          <a:srgbClr val="000000"/>
        </a:accent4>
        <a:accent5>
          <a:srgbClr val="E1EBAA"/>
        </a:accent5>
        <a:accent6>
          <a:srgbClr val="811FA2"/>
        </a:accent6>
        <a:hlink>
          <a:srgbClr val="009FDA"/>
        </a:hlink>
        <a:folHlink>
          <a:srgbClr val="D52B1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4262</TotalTime>
  <Words>2373</Words>
  <Application>Microsoft Office PowerPoint</Application>
  <PresentationFormat>On-screen Show (4:3)</PresentationFormat>
  <Paragraphs>371</Paragraphs>
  <Slides>44</Slides>
  <Notes>4</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EDS Template Green</vt:lpstr>
      <vt:lpstr>writeover_template</vt:lpstr>
      <vt:lpstr>1_writeover_template</vt:lpstr>
      <vt:lpstr>CMM vs. ISO</vt:lpstr>
      <vt:lpstr>Agenda</vt:lpstr>
      <vt:lpstr>Who Am I</vt:lpstr>
      <vt:lpstr>Slide 4</vt:lpstr>
      <vt:lpstr>Process</vt:lpstr>
      <vt:lpstr>Slide 6</vt:lpstr>
      <vt:lpstr>Slide 7</vt:lpstr>
      <vt:lpstr>Slide 8</vt:lpstr>
      <vt:lpstr>Common Misconceptions</vt:lpstr>
      <vt:lpstr>Why We Need Standard Processes</vt:lpstr>
      <vt:lpstr>How to Achieve Quality Processes</vt:lpstr>
      <vt:lpstr>ISO – CMM Differences</vt:lpstr>
      <vt:lpstr>ISO – CMM Differences – My View</vt:lpstr>
      <vt:lpstr>ISO – CMM Similarities</vt:lpstr>
      <vt:lpstr>Meet ISO</vt:lpstr>
      <vt:lpstr>ISO’s Impact</vt:lpstr>
      <vt:lpstr>Slide 17</vt:lpstr>
      <vt:lpstr>What are standards? </vt:lpstr>
      <vt:lpstr>Which ISO Standards</vt:lpstr>
      <vt:lpstr>Quality System Documentation</vt:lpstr>
      <vt:lpstr>ISO 9001:2000 Structure</vt:lpstr>
      <vt:lpstr>Evaluation</vt:lpstr>
      <vt:lpstr>Meet CMMI</vt:lpstr>
      <vt:lpstr>Scope of CMMI</vt:lpstr>
      <vt:lpstr>Evaluation</vt:lpstr>
      <vt:lpstr>Slide 26</vt:lpstr>
      <vt:lpstr>Slide 27</vt:lpstr>
      <vt:lpstr>Process Areas</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Examples of CMMI Impact:  ROI</vt:lpstr>
      <vt:lpstr>Sarbanes-Oxley Implications</vt:lpstr>
      <vt:lpstr>SOX Major Section</vt:lpstr>
      <vt:lpstr>Implications for IT</vt:lpstr>
    </vt:vector>
  </TitlesOfParts>
  <Company>EDS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 Craft</dc:creator>
  <cp:lastModifiedBy>IC Labs</cp:lastModifiedBy>
  <cp:revision>144</cp:revision>
  <dcterms:created xsi:type="dcterms:W3CDTF">2004-09-22T14:55:23Z</dcterms:created>
  <dcterms:modified xsi:type="dcterms:W3CDTF">2010-11-30T01:04:05Z</dcterms:modified>
</cp:coreProperties>
</file>